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12" r:id="rId3"/>
    <p:sldId id="285" r:id="rId4"/>
    <p:sldId id="313" r:id="rId5"/>
    <p:sldId id="314" r:id="rId6"/>
    <p:sldId id="268" r:id="rId7"/>
    <p:sldId id="276" r:id="rId8"/>
    <p:sldId id="323" r:id="rId9"/>
    <p:sldId id="316" r:id="rId10"/>
    <p:sldId id="286" r:id="rId11"/>
    <p:sldId id="287" r:id="rId12"/>
    <p:sldId id="317" r:id="rId13"/>
    <p:sldId id="288" r:id="rId14"/>
    <p:sldId id="322" r:id="rId15"/>
    <p:sldId id="321" r:id="rId16"/>
    <p:sldId id="292" r:id="rId17"/>
    <p:sldId id="293" r:id="rId18"/>
    <p:sldId id="295" r:id="rId19"/>
    <p:sldId id="296" r:id="rId20"/>
    <p:sldId id="298" r:id="rId21"/>
    <p:sldId id="307" r:id="rId22"/>
    <p:sldId id="308" r:id="rId23"/>
    <p:sldId id="309" r:id="rId24"/>
    <p:sldId id="311" r:id="rId25"/>
    <p:sldId id="26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B9B"/>
    <a:srgbClr val="8A1818"/>
    <a:srgbClr val="FF8585"/>
    <a:srgbClr val="FF3333"/>
    <a:srgbClr val="183962"/>
    <a:srgbClr val="FF5D5D"/>
    <a:srgbClr val="008238"/>
    <a:srgbClr val="9BFFC6"/>
    <a:srgbClr val="009A42"/>
    <a:srgbClr val="1E48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4660"/>
  </p:normalViewPr>
  <p:slideViewPr>
    <p:cSldViewPr snapToGrid="0">
      <p:cViewPr>
        <p:scale>
          <a:sx n="79" d="100"/>
          <a:sy n="79" d="100"/>
        </p:scale>
        <p:origin x="-1056" y="-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432786039023544"/>
          <c:y val="4.6949208820133113E-2"/>
          <c:w val="0.71799716092399024"/>
          <c:h val="0.73202688842018349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F8585"/>
              </a:solidFill>
            </c:spPr>
          </c:dPt>
          <c:dPt>
            <c:idx val="1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spPr>
              <a:solidFill>
                <a:srgbClr val="FF5D5D"/>
              </a:solidFill>
            </c:spPr>
          </c:dPt>
          <c:dPt>
            <c:idx val="3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rgbClr val="FF3333"/>
              </a:solidFill>
            </c:spPr>
          </c:dPt>
          <c:dPt>
            <c:idx val="5"/>
            <c:spPr>
              <a:solidFill>
                <a:srgbClr val="183962"/>
              </a:solidFill>
            </c:spPr>
          </c:dPt>
          <c:dLbls>
            <c:showVal val="1"/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 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0.10400000000000002</c:v>
                </c:pt>
                <c:pt idx="1">
                  <c:v>0.16200000000000059</c:v>
                </c:pt>
                <c:pt idx="2">
                  <c:v>0.11700000000000033</c:v>
                </c:pt>
                <c:pt idx="3">
                  <c:v>4.6000000000000013E-2</c:v>
                </c:pt>
                <c:pt idx="4">
                  <c:v>0.33100000000000135</c:v>
                </c:pt>
                <c:pt idx="5" formatCode="0%">
                  <c:v>0.24000000000000021</c:v>
                </c:pt>
              </c:numCache>
            </c:numRef>
          </c:val>
        </c:ser>
        <c:dLbls/>
        <c:axId val="73597696"/>
        <c:axId val="73599232"/>
      </c:barChart>
      <c:catAx>
        <c:axId val="73597696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73599232"/>
        <c:crosses val="autoZero"/>
        <c:auto val="1"/>
        <c:lblAlgn val="ctr"/>
        <c:lblOffset val="100"/>
      </c:catAx>
      <c:valAx>
        <c:axId val="73599232"/>
        <c:scaling>
          <c:orientation val="minMax"/>
        </c:scaling>
        <c:delete val="1"/>
        <c:axPos val="b"/>
        <c:numFmt formatCode="0.00%" sourceLinked="1"/>
        <c:tickLblPos val="none"/>
        <c:crossAx val="735976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 b="1">
          <a:solidFill>
            <a:srgbClr val="183962"/>
          </a:solidFill>
          <a:latin typeface="Cambria" pitchFamily="18" charset="0"/>
          <a:ea typeface="Cambria" pitchFamily="18" charset="0"/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51.png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8" y="2071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110326" y="3675196"/>
            <a:ext cx="10028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Cambria" pitchFamily="18" charset="0"/>
                <a:cs typeface="Arial" panose="020B0604020202020204" pitchFamily="34" charset="0"/>
              </a:rPr>
              <a:t>Отчет по организации деятельности муниципального опорного центра дополнительного образования муниципального образования город Армавир (МОЦ г. Армавира) за 2022 год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2207" y="4975717"/>
            <a:ext cx="9808067" cy="61866"/>
          </a:xfrm>
          <a:prstGeom prst="rect">
            <a:avLst/>
          </a:prstGeom>
          <a:gradFill flip="none" rotWithShape="1">
            <a:gsLst>
              <a:gs pos="0">
                <a:srgbClr val="115EA8">
                  <a:alpha val="0"/>
                </a:srgbClr>
              </a:gs>
              <a:gs pos="2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3016" y="5130691"/>
            <a:ext cx="10433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Cambria" pitchFamily="18" charset="0"/>
                <a:cs typeface="Arial" panose="020B0604020202020204" pitchFamily="34" charset="0"/>
              </a:rPr>
              <a:t>Территориальная зона: «Восточная»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Cambria" pitchFamily="18" charset="0"/>
                <a:cs typeface="Arial" panose="020B0604020202020204" pitchFamily="34" charset="0"/>
              </a:rPr>
              <a:t>Муниципальное образование – город Армавир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Cambria" pitchFamily="18" charset="0"/>
                <a:cs typeface="Arial" panose="020B0604020202020204" pitchFamily="34" charset="0"/>
              </a:rPr>
              <a:t>Муниципальный опорный центр (МОЦ) – Муниципальное бюджетное учреждение дополнительного образования Дворец детского и юношеского творчества муниципального образования город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Cambria" pitchFamily="18" charset="0"/>
                <a:cs typeface="Arial" panose="020B0604020202020204" pitchFamily="34" charset="0"/>
              </a:rPr>
              <a:t>Армавир</a:t>
            </a:r>
            <a:endParaRPr lang="ru-RU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  <a:ea typeface="Cambr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9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внедрению и распространению персонифицированного финансирования дополнительного образования детей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186459" y="963565"/>
            <a:ext cx="11819081" cy="370468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5713" algn="ctr" defTabSz="271463"/>
            <a:endParaRPr lang="ru-RU" dirty="0" smtClean="0">
              <a:solidFill>
                <a:srgbClr val="002060"/>
              </a:solidFill>
              <a:ea typeface="Cambria" pitchFamily="18" charset="0"/>
            </a:endParaRPr>
          </a:p>
          <a:p>
            <a:pPr marL="1255713" algn="ctr" defTabSz="271463"/>
            <a:endParaRPr lang="ru-RU" dirty="0" smtClean="0">
              <a:solidFill>
                <a:srgbClr val="002060"/>
              </a:solidFill>
              <a:ea typeface="Cambria" pitchFamily="18" charset="0"/>
            </a:endParaRPr>
          </a:p>
          <a:p>
            <a:pPr marL="1255713" algn="ctr" defTabSz="271463"/>
            <a:endParaRPr lang="ru-RU" dirty="0" smtClean="0">
              <a:solidFill>
                <a:srgbClr val="002060"/>
              </a:solidFill>
              <a:ea typeface="Cambria" pitchFamily="18" charset="0"/>
            </a:endParaRPr>
          </a:p>
          <a:p>
            <a:pPr marL="1255713" algn="ctr" defTabSz="271463"/>
            <a:endParaRPr lang="ru-RU" dirty="0" smtClean="0">
              <a:solidFill>
                <a:srgbClr val="002060"/>
              </a:solidFill>
              <a:ea typeface="Cambria" pitchFamily="18" charset="0"/>
            </a:endParaRPr>
          </a:p>
          <a:p>
            <a:pPr marL="1255713" algn="just" defTabSz="271463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В муниципальный опорный центр (МБУ ДО ДДЮТ) учреждениями дополнительного образования были представлены 53 программы планируемых к реализации в рамках ПФ ДО в МО г. Армавир: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ДДЮТ – 13;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ЦДТ – 9;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ЦНТТ – 14;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ДЮСШ по футболу – 1;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ЦДЮТур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2;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ДЮСШШ – 2;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ДЮСЩ по легкой атлетике – 1;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ДЮСШ № 2 – 5;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ДЮСШ № 1 – 2;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ЭБС – 4;</a:t>
            </a:r>
          </a:p>
          <a:p>
            <a:pPr marL="1255713" algn="ctr" defTabSz="271463"/>
            <a:endParaRPr lang="ru-RU" dirty="0" smtClean="0">
              <a:solidFill>
                <a:srgbClr val="002060"/>
              </a:solidFill>
              <a:ea typeface="Cambria" pitchFamily="18" charset="0"/>
            </a:endParaRPr>
          </a:p>
          <a:p>
            <a:pPr marL="1255713" defTabSz="271463"/>
            <a:endParaRPr lang="ru-RU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1255713" defTabSz="271463"/>
            <a:endParaRPr lang="ru-RU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1255713" defTabSz="271463"/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29728" y="1015380"/>
            <a:ext cx="1106514" cy="1440944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>
            <a:grpSpLocks noChangeAspect="1"/>
          </p:cNvGrpSpPr>
          <p:nvPr/>
        </p:nvGrpSpPr>
        <p:grpSpPr>
          <a:xfrm>
            <a:off x="419878" y="1253443"/>
            <a:ext cx="828000" cy="828000"/>
            <a:chOff x="1707478" y="4173316"/>
            <a:chExt cx="1476014" cy="1476014"/>
          </a:xfrm>
        </p:grpSpPr>
        <p:sp>
          <p:nvSpPr>
            <p:cNvPr id="50" name="Овал 49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Скругленный прямоугольник 61"/>
          <p:cNvSpPr/>
          <p:nvPr/>
        </p:nvSpPr>
        <p:spPr>
          <a:xfrm>
            <a:off x="180413" y="4965632"/>
            <a:ext cx="11819081" cy="1423326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5713" defTabSz="271463"/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27 декабря 2022 года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УО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администрации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МО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город Армавир совместно с МКУ ЦБ № 1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и МОЦ для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директоров учреждений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проведено организационное совещание по вопросам внедрения персонифицированного финансирования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ДО в МО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город Армавир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48977" y="4988571"/>
            <a:ext cx="1106514" cy="1315306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" name="Группа 63"/>
          <p:cNvGrpSpPr>
            <a:grpSpLocks noChangeAspect="1"/>
          </p:cNvGrpSpPr>
          <p:nvPr/>
        </p:nvGrpSpPr>
        <p:grpSpPr>
          <a:xfrm>
            <a:off x="304373" y="5091879"/>
            <a:ext cx="828000" cy="828000"/>
            <a:chOff x="1707478" y="4173316"/>
            <a:chExt cx="1476014" cy="1476014"/>
          </a:xfrm>
        </p:grpSpPr>
        <p:sp>
          <p:nvSpPr>
            <p:cNvPr id="65" name="Овал 64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7435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формированию современной системы сопровождения 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развития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совершенствования профессионального мастерства педагогических и управленческих кадров сферы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157944" y="1090565"/>
            <a:ext cx="5430056" cy="5551535"/>
          </a:xfrm>
          <a:prstGeom prst="round2SameRect">
            <a:avLst>
              <a:gd name="adj1" fmla="val 12448"/>
              <a:gd name="adj2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400" dirty="0" smtClean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sz="2400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0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Методист </a:t>
            </a:r>
            <a:endParaRPr lang="ru-RU" sz="2000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МБУ ДО ДДЮТ МО г. Армавир </a:t>
            </a:r>
            <a:endParaRPr lang="ru-RU" sz="2000" dirty="0" smtClean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0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dirty="0" err="1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Сивицкая</a:t>
            </a: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Г. В.- </a:t>
            </a:r>
          </a:p>
          <a:p>
            <a:pPr algn="ctr"/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финалист I заочного этапа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59833" y="1234730"/>
            <a:ext cx="5092700" cy="2159235"/>
          </a:xfrm>
          <a:prstGeom prst="roundRect">
            <a:avLst>
              <a:gd name="adj" fmla="val 195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с двумя скругленными соседними углами 32"/>
          <p:cNvSpPr/>
          <p:nvPr/>
        </p:nvSpPr>
        <p:spPr>
          <a:xfrm rot="16200000">
            <a:off x="204715" y="1556743"/>
            <a:ext cx="1990584" cy="1544384"/>
          </a:xfrm>
          <a:prstGeom prst="round2SameRect">
            <a:avLst>
              <a:gd name="adj1" fmla="val 24269"/>
              <a:gd name="adj2" fmla="val 0"/>
            </a:avLst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1000">
                <a:schemeClr val="accent5">
                  <a:lumMod val="7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с двумя скругленными соседними углами 33"/>
          <p:cNvSpPr/>
          <p:nvPr/>
        </p:nvSpPr>
        <p:spPr>
          <a:xfrm rot="5400000">
            <a:off x="3601793" y="1553158"/>
            <a:ext cx="1997754" cy="1544384"/>
          </a:xfrm>
          <a:prstGeom prst="round2SameRect">
            <a:avLst>
              <a:gd name="adj1" fmla="val 18719"/>
              <a:gd name="adj2" fmla="val 0"/>
            </a:avLst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1000">
                <a:schemeClr val="accent5">
                  <a:lumMod val="7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3" descr="C:\Users\Роман\Desktop\ЗОЦ, МОЦ -30.06.22\Новая папка\АРКТУР-заставка-КРАЕВОЙ-1-1024x683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AF0F9"/>
              </a:clrFrom>
              <a:clrTo>
                <a:srgbClr val="CAF0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4" t="25707" r="7244" b="37147"/>
          <a:stretch/>
        </p:blipFill>
        <p:spPr bwMode="auto">
          <a:xfrm>
            <a:off x="293411" y="4992518"/>
            <a:ext cx="5007334" cy="1473664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81" t="33472" r="54297" b="37500"/>
          <a:stretch/>
        </p:blipFill>
        <p:spPr bwMode="auto">
          <a:xfrm>
            <a:off x="1803398" y="1326473"/>
            <a:ext cx="2131594" cy="199775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с двумя скругленными соседними углами 38"/>
          <p:cNvSpPr/>
          <p:nvPr/>
        </p:nvSpPr>
        <p:spPr>
          <a:xfrm>
            <a:off x="5791200" y="1090565"/>
            <a:ext cx="6154056" cy="5551535"/>
          </a:xfrm>
          <a:prstGeom prst="round2SameRect">
            <a:avLst>
              <a:gd name="adj1" fmla="val 12448"/>
              <a:gd name="adj2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dirty="0" smtClean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dirty="0" smtClean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dirty="0" smtClean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dirty="0" smtClean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педагог ДО МБУ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 ЦНТТ Шишкин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Е.М.</a:t>
            </a:r>
          </a:p>
          <a:p>
            <a:pPr algn="ctr"/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выступил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на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научно-</a:t>
            </a:r>
          </a:p>
          <a:p>
            <a:pPr algn="ctr"/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методическом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семинаре «Образование как фактор стабильности государства» в рамках Всероссийского педагогического форума в рамках XLIX Всероссийского конкурса научно - исследовательских, изобретательских и творческих работ обучающихся «НАУКА, ТВОРЧЕСТВО, ДУХОВНОСТЬ» с темой выступления «Проектная деятельность в системе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ДО»</a:t>
            </a:r>
            <a:endParaRPr lang="ru-RU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930900" y="1164992"/>
            <a:ext cx="5791199" cy="2159235"/>
          </a:xfrm>
          <a:prstGeom prst="roundRect">
            <a:avLst>
              <a:gd name="adj" fmla="val 3246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соседними углами 40"/>
          <p:cNvSpPr/>
          <p:nvPr/>
        </p:nvSpPr>
        <p:spPr>
          <a:xfrm rot="16200000">
            <a:off x="5872900" y="1487005"/>
            <a:ext cx="1990584" cy="1544384"/>
          </a:xfrm>
          <a:prstGeom prst="round2SameRect">
            <a:avLst>
              <a:gd name="adj1" fmla="val 39071"/>
              <a:gd name="adj2" fmla="val 0"/>
            </a:avLst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1000">
                <a:schemeClr val="accent5">
                  <a:lumMod val="7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с двумя скругленными соседними углами 41"/>
          <p:cNvSpPr/>
          <p:nvPr/>
        </p:nvSpPr>
        <p:spPr>
          <a:xfrm rot="5400000">
            <a:off x="9850504" y="1516373"/>
            <a:ext cx="1909843" cy="1544384"/>
          </a:xfrm>
          <a:prstGeom prst="round2SameRect">
            <a:avLst>
              <a:gd name="adj1" fmla="val 29409"/>
              <a:gd name="adj2" fmla="val 0"/>
            </a:avLst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1000">
                <a:schemeClr val="accent5">
                  <a:lumMod val="7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4" descr="Векторные элементы оформления для сайта и презентаций. Автор - Стрельникова Виктория Викторовн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7992" y="1286102"/>
            <a:ext cx="1917014" cy="19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mart\Downloads\IMG-20230209-WA0010.jpg"/>
          <p:cNvPicPr>
            <a:picLocks noChangeAspect="1" noChangeArrowheads="1"/>
          </p:cNvPicPr>
          <p:nvPr/>
        </p:nvPicPr>
        <p:blipFill>
          <a:blip r:embed="rId7" cstate="print"/>
          <a:srcRect t="5691" b="30523"/>
          <a:stretch>
            <a:fillRect/>
          </a:stretch>
        </p:blipFill>
        <p:spPr bwMode="auto">
          <a:xfrm>
            <a:off x="7642459" y="1212783"/>
            <a:ext cx="2204185" cy="211025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39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олилиния 56"/>
          <p:cNvSpPr/>
          <p:nvPr/>
        </p:nvSpPr>
        <p:spPr>
          <a:xfrm>
            <a:off x="238125" y="1053165"/>
            <a:ext cx="11953875" cy="5615036"/>
          </a:xfrm>
          <a:custGeom>
            <a:avLst/>
            <a:gdLst>
              <a:gd name="connsiteX0" fmla="*/ 0 w 7617019"/>
              <a:gd name="connsiteY0" fmla="*/ 0 h 570477"/>
              <a:gd name="connsiteX1" fmla="*/ 7617019 w 7617019"/>
              <a:gd name="connsiteY1" fmla="*/ 0 h 570477"/>
              <a:gd name="connsiteX2" fmla="*/ 7617019 w 7617019"/>
              <a:gd name="connsiteY2" fmla="*/ 570477 h 570477"/>
              <a:gd name="connsiteX3" fmla="*/ 0 w 7617019"/>
              <a:gd name="connsiteY3" fmla="*/ 570477 h 570477"/>
              <a:gd name="connsiteX4" fmla="*/ 0 w 7617019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7019" h="570477">
                <a:moveTo>
                  <a:pt x="0" y="0"/>
                </a:moveTo>
                <a:lnTo>
                  <a:pt x="7617019" y="0"/>
                </a:lnTo>
                <a:lnTo>
                  <a:pt x="7617019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04223" tIns="64771" rIns="120904" bIns="64771" numCol="1" spcCol="1270" anchor="ctr" anchorCtr="0">
            <a:noAutofit/>
          </a:bodyPr>
          <a:lstStyle/>
          <a:p>
            <a:pPr marL="251460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формированию современной системы сопровождения 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развития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совершенствования профессионального мастерства педагогических и управленческих кадров сферы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406637" y="1976827"/>
            <a:ext cx="3227540" cy="3227540"/>
            <a:chOff x="270000" y="1152174"/>
            <a:chExt cx="3447681" cy="339631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00" y="1152174"/>
              <a:ext cx="3447681" cy="3396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 descr="C:\Users\SMART\Downloads\эмблема с названием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11" y="1367196"/>
              <a:ext cx="3196360" cy="2966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 62"/>
          <p:cNvSpPr/>
          <p:nvPr/>
        </p:nvSpPr>
        <p:spPr>
          <a:xfrm>
            <a:off x="119062" y="985789"/>
            <a:ext cx="11953875" cy="6667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Курганская Т</a:t>
            </a:r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 В</a:t>
            </a:r>
            <a:r>
              <a:rPr lang="ru-RU" sz="20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.,  старший методист МБУ ДО ЦНТТ 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119062" y="5572125"/>
            <a:ext cx="11953875" cy="1152525"/>
          </a:xfrm>
          <a:prstGeom prst="rect">
            <a:avLst/>
          </a:prstGeom>
          <a:solidFill>
            <a:srgbClr val="008238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Тема  выступления: «Организация наставничества в учреждении дополнительного образования (на примере опыта МБУ ДО Центра детского (</a:t>
            </a:r>
            <a:r>
              <a:rPr lang="ru-RU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юношеского)</a:t>
            </a:r>
          </a:p>
          <a:p>
            <a:pPr algn="ctr"/>
            <a:r>
              <a:rPr lang="ru-RU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научно-технического </a:t>
            </a:r>
            <a:r>
              <a:rPr lang="ru-RU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творчества  г. Армавира)»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53427" y="3963375"/>
            <a:ext cx="4153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участник краевой научно-практической конференции </a:t>
            </a:r>
            <a:r>
              <a:rPr lang="ru-RU" sz="2000" b="1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«Наставничество: повышение профессионального мастерства педагога»</a:t>
            </a:r>
          </a:p>
        </p:txBody>
      </p:sp>
      <p:pic>
        <p:nvPicPr>
          <p:cNvPr id="2052" name="Picture 4" descr="C:\Users\SMART\Downloads\fT4zpue2vALBJXEkRPtZq2YQYbAKtgBNZ0vI2zDk9SkYZAy6X06agOBpx0hoMmbWMwoycX1txRirry9noDD6Sd6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9" t="1893" r="5249" b="9965"/>
          <a:stretch/>
        </p:blipFill>
        <p:spPr bwMode="auto">
          <a:xfrm>
            <a:off x="7990043" y="1912453"/>
            <a:ext cx="3242953" cy="30675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7011" y="1824522"/>
            <a:ext cx="1578543" cy="210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745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формированию современной системы сопровождения 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развития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совершенствования профессионального мастерства педагогических и управленческих кадров сферы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 rot="10800000">
            <a:off x="-153243" y="1147713"/>
            <a:ext cx="5229908" cy="729191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-1677" y="5783624"/>
            <a:ext cx="5081676" cy="891612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Роман\Desktop\ЗОЦ, МОЦ -30.06.22\Новая папка\СЕРДЦЕ-ОТДАЮ-ДЕТЯМ-заставка-1024x6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1" r="5763"/>
          <a:stretch/>
        </p:blipFill>
        <p:spPr bwMode="auto">
          <a:xfrm>
            <a:off x="-1677" y="1876906"/>
            <a:ext cx="5081677" cy="39067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лилиния 20"/>
          <p:cNvSpPr/>
          <p:nvPr/>
        </p:nvSpPr>
        <p:spPr>
          <a:xfrm>
            <a:off x="5175050" y="1234342"/>
            <a:ext cx="6750956" cy="2605742"/>
          </a:xfrm>
          <a:custGeom>
            <a:avLst/>
            <a:gdLst>
              <a:gd name="connsiteX0" fmla="*/ 0 w 7617019"/>
              <a:gd name="connsiteY0" fmla="*/ 0 h 570477"/>
              <a:gd name="connsiteX1" fmla="*/ 7617019 w 7617019"/>
              <a:gd name="connsiteY1" fmla="*/ 0 h 570477"/>
              <a:gd name="connsiteX2" fmla="*/ 7617019 w 7617019"/>
              <a:gd name="connsiteY2" fmla="*/ 570477 h 570477"/>
              <a:gd name="connsiteX3" fmla="*/ 0 w 7617019"/>
              <a:gd name="connsiteY3" fmla="*/ 570477 h 570477"/>
              <a:gd name="connsiteX4" fmla="*/ 0 w 7617019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7019" h="570477">
                <a:moveTo>
                  <a:pt x="0" y="0"/>
                </a:moveTo>
                <a:lnTo>
                  <a:pt x="7617019" y="0"/>
                </a:lnTo>
                <a:lnTo>
                  <a:pt x="7617019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04223" tIns="64771" rIns="120904" bIns="64771" numCol="1" spcCol="1270" anchor="ctr" anchorCtr="0">
            <a:noAutofit/>
          </a:bodyPr>
          <a:lstStyle/>
          <a:p>
            <a:pPr marL="125730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Педагог МБУ ДО ДДЮТ МО г. Армавир – </a:t>
            </a:r>
            <a:r>
              <a:rPr lang="ru-RU" sz="2400" dirty="0" err="1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Авакян</a:t>
            </a:r>
            <a:r>
              <a:rPr lang="ru-RU" sz="24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А.А. – лауреат в номинации «ПДО художественной направленности»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5194300" y="4000500"/>
            <a:ext cx="6750957" cy="2667000"/>
          </a:xfrm>
          <a:custGeom>
            <a:avLst/>
            <a:gdLst>
              <a:gd name="connsiteX0" fmla="*/ 0 w 7147763"/>
              <a:gd name="connsiteY0" fmla="*/ 0 h 570477"/>
              <a:gd name="connsiteX1" fmla="*/ 7147763 w 7147763"/>
              <a:gd name="connsiteY1" fmla="*/ 0 h 570477"/>
              <a:gd name="connsiteX2" fmla="*/ 7147763 w 7147763"/>
              <a:gd name="connsiteY2" fmla="*/ 570477 h 570477"/>
              <a:gd name="connsiteX3" fmla="*/ 0 w 7147763"/>
              <a:gd name="connsiteY3" fmla="*/ 570477 h 570477"/>
              <a:gd name="connsiteX4" fmla="*/ 0 w 7147763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7763" h="570477">
                <a:moveTo>
                  <a:pt x="0" y="0"/>
                </a:moveTo>
                <a:lnTo>
                  <a:pt x="7147763" y="0"/>
                </a:lnTo>
                <a:lnTo>
                  <a:pt x="7147763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04223" tIns="64771" rIns="120904" bIns="64771" numCol="1" spcCol="1270" anchor="ctr" anchorCtr="0">
            <a:noAutofit/>
          </a:bodyPr>
          <a:lstStyle/>
          <a:p>
            <a:pPr marL="125730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Педагог МБУ ДО ДДЮТ МО г. Армавир – Науменко Т.О. – лауреат в номинации «</a:t>
            </a:r>
            <a:r>
              <a:rPr lang="ru-RU" sz="24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ПДО, </a:t>
            </a:r>
            <a:r>
              <a:rPr lang="ru-RU" sz="24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работающий с детьми ОВЗ и инвалидностью» </a:t>
            </a:r>
          </a:p>
        </p:txBody>
      </p:sp>
      <p:sp>
        <p:nvSpPr>
          <p:cNvPr id="52" name="Шестиугольник 51"/>
          <p:cNvSpPr/>
          <p:nvPr/>
        </p:nvSpPr>
        <p:spPr>
          <a:xfrm rot="5400000">
            <a:off x="1128749" y="1244431"/>
            <a:ext cx="336779" cy="281068"/>
          </a:xfrm>
          <a:prstGeom prst="hexagon">
            <a:avLst>
              <a:gd name="adj" fmla="val 29715"/>
              <a:gd name="vf" fmla="val 115470"/>
            </a:avLst>
          </a:prstGeom>
          <a:solidFill>
            <a:srgbClr val="EDF1F9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Шестиугольник 52"/>
          <p:cNvSpPr/>
          <p:nvPr/>
        </p:nvSpPr>
        <p:spPr>
          <a:xfrm rot="5400000">
            <a:off x="1128748" y="5966349"/>
            <a:ext cx="336779" cy="281068"/>
          </a:xfrm>
          <a:prstGeom prst="hexagon">
            <a:avLst>
              <a:gd name="adj" fmla="val 29715"/>
              <a:gd name="vf" fmla="val 115470"/>
            </a:avLst>
          </a:prstGeom>
          <a:solidFill>
            <a:srgbClr val="EDF1F9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/>
          <p:cNvSpPr/>
          <p:nvPr/>
        </p:nvSpPr>
        <p:spPr>
          <a:xfrm rot="5400000">
            <a:off x="1867124" y="5695462"/>
            <a:ext cx="336779" cy="281068"/>
          </a:xfrm>
          <a:prstGeom prst="hexagon">
            <a:avLst>
              <a:gd name="adj" fmla="val 29715"/>
              <a:gd name="vf" fmla="val 115470"/>
            </a:avLst>
          </a:prstGeom>
          <a:solidFill>
            <a:srgbClr val="EDF1F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естиугольник 54"/>
          <p:cNvSpPr/>
          <p:nvPr/>
        </p:nvSpPr>
        <p:spPr>
          <a:xfrm rot="5400000">
            <a:off x="3169908" y="1244432"/>
            <a:ext cx="336779" cy="281068"/>
          </a:xfrm>
          <a:prstGeom prst="hexagon">
            <a:avLst>
              <a:gd name="adj" fmla="val 29715"/>
              <a:gd name="vf" fmla="val 115470"/>
            </a:avLst>
          </a:prstGeom>
          <a:solidFill>
            <a:srgbClr val="115E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Шестиугольник 55"/>
          <p:cNvSpPr/>
          <p:nvPr/>
        </p:nvSpPr>
        <p:spPr>
          <a:xfrm rot="5400000">
            <a:off x="2870381" y="6134739"/>
            <a:ext cx="336779" cy="281068"/>
          </a:xfrm>
          <a:prstGeom prst="hexagon">
            <a:avLst>
              <a:gd name="adj" fmla="val 29715"/>
              <a:gd name="vf" fmla="val 115470"/>
            </a:avLst>
          </a:prstGeom>
          <a:solidFill>
            <a:srgbClr val="115E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/>
        </p:nvSpPr>
        <p:spPr>
          <a:xfrm rot="5400000">
            <a:off x="2470777" y="1371778"/>
            <a:ext cx="336779" cy="281068"/>
          </a:xfrm>
          <a:prstGeom prst="hexagon">
            <a:avLst>
              <a:gd name="adj" fmla="val 29715"/>
              <a:gd name="vf" fmla="val 115470"/>
            </a:avLst>
          </a:prstGeom>
          <a:solidFill>
            <a:srgbClr val="4472C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Шестиугольник 57"/>
          <p:cNvSpPr/>
          <p:nvPr/>
        </p:nvSpPr>
        <p:spPr>
          <a:xfrm rot="5400000">
            <a:off x="2586576" y="5748725"/>
            <a:ext cx="336779" cy="281068"/>
          </a:xfrm>
          <a:prstGeom prst="hexagon">
            <a:avLst>
              <a:gd name="adj" fmla="val 29715"/>
              <a:gd name="vf" fmla="val 115470"/>
            </a:avLst>
          </a:prstGeom>
          <a:solidFill>
            <a:srgbClr val="4472C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Smart\Downloads\B5j_Aq_ov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140" y="1270535"/>
            <a:ext cx="1732027" cy="2512192"/>
          </a:xfrm>
          <a:prstGeom prst="rect">
            <a:avLst/>
          </a:prstGeom>
          <a:noFill/>
        </p:spPr>
      </p:pic>
      <p:pic>
        <p:nvPicPr>
          <p:cNvPr id="1027" name="Picture 3" descr="C:\Users\Smart\Downloads\1BmTwtLLh8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6199" y="3954128"/>
            <a:ext cx="1636239" cy="2658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75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формированию современной системы сопровождения 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развития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совершенствования профессионального мастерства педагогических и управленческих кадров сферы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56135" y="5313145"/>
            <a:ext cx="11636943" cy="1337912"/>
          </a:xfrm>
          <a:prstGeom prst="rect">
            <a:avLst/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Руководящие и педагогические работники  МБУ ДО ДДЮТ - краевые </a:t>
            </a: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эксперты конкурсов:</a:t>
            </a:r>
            <a:b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«Арктур» и «Сердце отдаю детям» в 2022 году</a:t>
            </a:r>
          </a:p>
        </p:txBody>
      </p:sp>
      <p:pic>
        <p:nvPicPr>
          <p:cNvPr id="24" name="Picture 3" descr="C:\Users\Роман\Desktop\ЗОЦ, МОЦ -30.06.22\Новая папка\АРКТУР-заставка-КРАЕВОЙ-1-1024x683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CDF0F6"/>
              </a:clrFrom>
              <a:clrTo>
                <a:srgbClr val="CDF0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38" t="25707" r="7654" b="37147"/>
          <a:stretch/>
        </p:blipFill>
        <p:spPr bwMode="auto">
          <a:xfrm>
            <a:off x="5669280" y="798896"/>
            <a:ext cx="6112894" cy="1825947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Роман\Desktop\ЗОЦ, МОЦ -30.06.22\Новая папка\СЕРДЦЕ-ОТДАЮ-ДЕТЯМ-заставка-1024x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393" y="905998"/>
            <a:ext cx="3127809" cy="20952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59" t="33479" r="55163" b="23768"/>
          <a:stretch/>
        </p:blipFill>
        <p:spPr bwMode="auto">
          <a:xfrm>
            <a:off x="9504258" y="2581604"/>
            <a:ext cx="1757300" cy="2644916"/>
          </a:xfrm>
          <a:prstGeom prst="rect">
            <a:avLst/>
          </a:prstGeom>
          <a:noFill/>
          <a:ln>
            <a:noFill/>
          </a:ln>
          <a:effectLst>
            <a:glow rad="114300">
              <a:srgbClr val="002060">
                <a:alpha val="39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Users\Роман\Desktop\Публичный отчет ЗОЦ\ejnu-00klr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68" y="3235688"/>
            <a:ext cx="3033267" cy="198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mart\Desktop\МОЦ\Отчет МОЦ за 2021 г\Фото ДДЮТ\b391d263-b194-4e75-b2d8-bd507fcc45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2160" y="2686355"/>
            <a:ext cx="2059806" cy="2620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49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формированию современной системы сопровождения 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развития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совершенствования профессионального мастерства педагогических и управленческих кадров сферы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6906" y="940121"/>
            <a:ext cx="12209419" cy="533080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200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НОЯБРЬ </a:t>
            </a:r>
            <a:r>
              <a:rPr lang="ru-RU" sz="22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85962" y="1859679"/>
            <a:ext cx="8635359" cy="17786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1162050"/>
            <a:r>
              <a:rPr lang="ru-RU" sz="2000" dirty="0" err="1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Клестова</a:t>
            </a: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Наталья Викторовна, педагог дополнительного </a:t>
            </a:r>
            <a:r>
              <a:rPr lang="ru-RU" sz="20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образования – победитель</a:t>
            </a:r>
          </a:p>
          <a:p>
            <a:pPr marL="1162050"/>
            <a:r>
              <a:rPr lang="ru-RU" sz="20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I краевого конкурса театрально-педагогических практик системы общего и дополнительного образования «Театр-творчество-дети» в 2022 году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24463" y="4292867"/>
            <a:ext cx="8691612" cy="1886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1162050"/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Стрельникова Виктория Викторовна, методист МБУ ДО </a:t>
            </a:r>
            <a:r>
              <a:rPr lang="ru-RU" sz="20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ДДЮТ: 1 </a:t>
            </a: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место в номинации «</a:t>
            </a:r>
            <a:r>
              <a:rPr lang="ru-RU" sz="2000" dirty="0" err="1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ПРОФмастер</a:t>
            </a: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» в рамках краевого конкурса методических разработок на лучшую практику </a:t>
            </a:r>
            <a:r>
              <a:rPr lang="ru-RU" sz="2000" dirty="0" err="1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профориентационного</a:t>
            </a:r>
            <a:r>
              <a:rPr lang="ru-RU" sz="2000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мероприятия в 2022 году</a:t>
            </a:r>
          </a:p>
        </p:txBody>
      </p:sp>
      <p:pic>
        <p:nvPicPr>
          <p:cNvPr id="32" name="Picture 2" descr="https://sun9-53.userapi.com/impg/LieWiRQhZ9tdKyK_9A_AtYwsYQJ9YUrnsrYChw/dFPndIaIC6U.jpg?size=960x702&amp;quality=95&amp;sign=ce76137240653f9c0b2e2c64f1b1fd4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99" t="13849" r="34850" b="40483"/>
          <a:stretch/>
        </p:blipFill>
        <p:spPr bwMode="auto">
          <a:xfrm>
            <a:off x="500514" y="1620512"/>
            <a:ext cx="2425567" cy="22369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49" t="44305" r="54688" b="27413"/>
          <a:stretch/>
        </p:blipFill>
        <p:spPr bwMode="auto">
          <a:xfrm>
            <a:off x="519764" y="4234834"/>
            <a:ext cx="2329314" cy="21082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72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формированию современной системы сопровождения 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развития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совершенствования профессионального мастерства педагогических и управленческих кадров сферы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25128" y="3465095"/>
            <a:ext cx="7661710" cy="2164180"/>
          </a:xfrm>
          <a:prstGeom prst="roundRect">
            <a:avLst>
              <a:gd name="adj" fmla="val 14078"/>
            </a:avLst>
          </a:prstGeom>
          <a:solidFill>
            <a:srgbClr val="0070C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252000" bIns="216000" rtlCol="0" anchor="ctr"/>
          <a:lstStyle/>
          <a:p>
            <a:pPr marL="1971675"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участники Всероссийской II научно-практической конференции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«Краеведческое образование – основа становления духовно-нравственных ценностей личности».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-17418" y="940120"/>
            <a:ext cx="7723143" cy="479106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педагогические работник МБУ ДО </a:t>
            </a:r>
            <a:r>
              <a:rPr lang="ru-RU" b="1" cap="all" dirty="0" err="1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ЦДЮТур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г. Армавира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8711" y="1485901"/>
            <a:ext cx="7714563" cy="6667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Белоусова О.В., </a:t>
            </a:r>
            <a:r>
              <a:rPr lang="ru-RU" sz="2000" b="1" cap="all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Казетова</a:t>
            </a:r>
            <a:r>
              <a:rPr lang="ru-RU" sz="20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Н.А., Котлярова Н.Н.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62" t="15833" r="35313" b="7222"/>
          <a:stretch/>
        </p:blipFill>
        <p:spPr bwMode="auto">
          <a:xfrm>
            <a:off x="7953375" y="940120"/>
            <a:ext cx="4093025" cy="578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5810250"/>
            <a:ext cx="7828737" cy="914400"/>
          </a:xfrm>
          <a:prstGeom prst="rect">
            <a:avLst/>
          </a:prstGeom>
          <a:solidFill>
            <a:srgbClr val="008238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Секция 1: «Возможности музейной </a:t>
            </a:r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педагогики</a:t>
            </a:r>
            <a:b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sz="20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современном краеведческом образовании»</a:t>
            </a:r>
          </a:p>
        </p:txBody>
      </p:sp>
      <p:pic>
        <p:nvPicPr>
          <p:cNvPr id="1029" name="Picture 5" descr="https://avatars.mds.yandex.net/get-images-cbir/8252984/_XHvGgnQVduBF6zgnWaPag7002/oc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08" y="3553877"/>
            <a:ext cx="2024063" cy="20240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mart\Downloads\IMG-20230209-WA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9816" y="2163913"/>
            <a:ext cx="1053427" cy="1291558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7005" y="2175309"/>
            <a:ext cx="988194" cy="127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Smart\Downloads\Котлярова Н.Н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7899" y="2060428"/>
            <a:ext cx="962525" cy="1446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64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реализации дополнительных общеобразовательных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программ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сетевой форме и дистанционном формате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0" y="940120"/>
            <a:ext cx="12192000" cy="841055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учреждениям дополнительного образования муниципального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образования</a:t>
            </a:r>
            <a:b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город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Армавир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регулярно оказывается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консультационная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и методическая помощь: </a:t>
            </a:r>
            <a:endParaRPr lang="ru-RU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28985" y="1884742"/>
            <a:ext cx="8031470" cy="1234741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5713" defTabSz="271463"/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 разработке </a:t>
            </a:r>
            <a:r>
              <a:rPr lang="ru-RU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разноуровневых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дополнительных общеобразовательных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программ, по разработке программ, реализуемых в сетевой форме и дистанционном формате</a:t>
            </a:r>
          </a:p>
          <a:p>
            <a:pPr marL="1255713" defTabSz="271463"/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47303" y="1932164"/>
            <a:ext cx="1106514" cy="1141034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grpSp>
        <p:nvGrpSpPr>
          <p:cNvPr id="20" name="Группа 19"/>
          <p:cNvGrpSpPr>
            <a:grpSpLocks noChangeAspect="1"/>
          </p:cNvGrpSpPr>
          <p:nvPr/>
        </p:nvGrpSpPr>
        <p:grpSpPr>
          <a:xfrm>
            <a:off x="4177050" y="2117679"/>
            <a:ext cx="648000" cy="648000"/>
            <a:chOff x="1707478" y="4173316"/>
            <a:chExt cx="1476014" cy="1476014"/>
          </a:xfrm>
        </p:grpSpPr>
        <p:sp>
          <p:nvSpPr>
            <p:cNvPr id="21" name="Овал 20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22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Скругленный прямоугольник 22"/>
          <p:cNvSpPr/>
          <p:nvPr/>
        </p:nvSpPr>
        <p:spPr>
          <a:xfrm>
            <a:off x="4028985" y="3296139"/>
            <a:ext cx="8041095" cy="1164376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5713" defTabSz="271463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всем учреждениям направлены региональные методические рекомендации, по разработке данных курсов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85803" y="3299828"/>
            <a:ext cx="1106514" cy="1076009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grpSp>
        <p:nvGrpSpPr>
          <p:cNvPr id="25" name="Группа 24"/>
          <p:cNvGrpSpPr>
            <a:grpSpLocks noChangeAspect="1"/>
          </p:cNvGrpSpPr>
          <p:nvPr/>
        </p:nvGrpSpPr>
        <p:grpSpPr>
          <a:xfrm>
            <a:off x="4228026" y="3434329"/>
            <a:ext cx="648000" cy="648000"/>
            <a:chOff x="1707478" y="4173316"/>
            <a:chExt cx="1476014" cy="1476014"/>
          </a:xfrm>
        </p:grpSpPr>
        <p:sp>
          <p:nvSpPr>
            <p:cNvPr id="26" name="Овал 25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27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Скругленный прямоугольник 27"/>
          <p:cNvSpPr/>
          <p:nvPr/>
        </p:nvSpPr>
        <p:spPr>
          <a:xfrm>
            <a:off x="4023360" y="4706753"/>
            <a:ext cx="8037811" cy="185767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5713" defTabSz="271463"/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На основании данных методических рекомендаций учреждениями дополнительного образования разработаны и реализуются 2 программы в сетевой форме: «Радужный мир» (МБУ ДО ЦДТ и МБУК «Центр библиотечной системы») и «Академия лидерства» (МБУ ДО ДДЮТ и МКУ «Центр молодежной политики» муниципального образования г. Армавир) и 1 дополнительная общеобразовательная программа реализуемая в дистанционном формате «Юный дизайнер»</a:t>
            </a:r>
            <a:endParaRPr lang="ru-RU" sz="16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056927" y="4734485"/>
            <a:ext cx="1106514" cy="1177041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4219957" y="4968158"/>
            <a:ext cx="648000" cy="648000"/>
            <a:chOff x="1707478" y="4173316"/>
            <a:chExt cx="1476014" cy="1476014"/>
          </a:xfrm>
        </p:grpSpPr>
        <p:sp>
          <p:nvSpPr>
            <p:cNvPr id="31" name="Овал 30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32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s://r1.nubex.ru/s6680-06a/f1790_5d/%D0%B4%D0%BE%D0%BF%D0%BE%D0%B1%D1%80%D0%B0%D0%B7%D0%BE%D0%B2%D0%BD%D0%B8%D0%B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2200857"/>
            <a:ext cx="3927182" cy="35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информационно-аналитическому сопровождению системы дополнительного образования детей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110326" y="1019126"/>
            <a:ext cx="5811503" cy="56896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71463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ежедневно оказывается консультационная и методическая помощь модераторам АИС «Навигатор» дошкольных и общеобразовательных учреждений, учреждений дополнительного образования, а также родителям обучающихся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057500" y="1009500"/>
            <a:ext cx="5849256" cy="5680057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defTabSz="271463"/>
            <a:endParaRPr lang="ru-RU" sz="2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54" t="14860" r="18393" b="5080"/>
          <a:stretch/>
        </p:blipFill>
        <p:spPr bwMode="auto">
          <a:xfrm>
            <a:off x="571161" y="1157297"/>
            <a:ext cx="4964083" cy="374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8229601" y="1218530"/>
            <a:ext cx="1525201" cy="1486170"/>
            <a:chOff x="-754775" y="2528718"/>
            <a:chExt cx="2268000" cy="2268000"/>
          </a:xfrm>
        </p:grpSpPr>
        <p:sp>
          <p:nvSpPr>
            <p:cNvPr id="13" name="Овал 12"/>
            <p:cNvSpPr>
              <a:spLocks noChangeAspect="1"/>
            </p:cNvSpPr>
            <p:nvPr/>
          </p:nvSpPr>
          <p:spPr>
            <a:xfrm>
              <a:off x="-754775" y="2528718"/>
              <a:ext cx="2268000" cy="2268000"/>
            </a:xfrm>
            <a:prstGeom prst="ellipse">
              <a:avLst/>
            </a:prstGeom>
            <a:gradFill flip="none" rotWithShape="1">
              <a:gsLst>
                <a:gs pos="25000">
                  <a:srgbClr val="1E487A"/>
                </a:gs>
                <a:gs pos="50000">
                  <a:schemeClr val="bg1"/>
                </a:gs>
                <a:gs pos="82000">
                  <a:srgbClr val="1E487A"/>
                </a:gs>
              </a:gsLst>
              <a:lin ang="0" scaled="1"/>
              <a:tileRect/>
            </a:gra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>
              <a:spLocks noChangeAspect="1"/>
            </p:cNvSpPr>
            <p:nvPr/>
          </p:nvSpPr>
          <p:spPr>
            <a:xfrm>
              <a:off x="-628775" y="2654718"/>
              <a:ext cx="2016000" cy="20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rgbClr val="1E487A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>
              <a:off x="-485237" y="2692955"/>
              <a:ext cx="1728923" cy="1656004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46000">
                  <a:schemeClr val="bg1">
                    <a:alpha val="0"/>
                  </a:schemeClr>
                </a:gs>
                <a:gs pos="1000">
                  <a:schemeClr val="accent5">
                    <a:lumMod val="7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10800000">
              <a:off x="-488898" y="2957706"/>
              <a:ext cx="1728923" cy="1656004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46000">
                  <a:schemeClr val="bg1">
                    <a:alpha val="0"/>
                  </a:schemeClr>
                </a:gs>
                <a:gs pos="1000">
                  <a:schemeClr val="accent5">
                    <a:lumMod val="7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>
            <a:grpSpLocks noChangeAspect="1"/>
          </p:cNvGrpSpPr>
          <p:nvPr/>
        </p:nvGrpSpPr>
        <p:grpSpPr>
          <a:xfrm>
            <a:off x="8368285" y="1433377"/>
            <a:ext cx="1238254" cy="1059565"/>
            <a:chOff x="270000" y="-52704"/>
            <a:chExt cx="1005488" cy="860384"/>
          </a:xfrm>
        </p:grpSpPr>
        <p:sp>
          <p:nvSpPr>
            <p:cNvPr id="18" name="Шестиугольник 2"/>
            <p:cNvSpPr>
              <a:spLocks noChangeAspect="1"/>
            </p:cNvSpPr>
            <p:nvPr/>
          </p:nvSpPr>
          <p:spPr>
            <a:xfrm>
              <a:off x="293411" y="10160"/>
              <a:ext cx="947448" cy="797520"/>
            </a:xfrm>
            <a:custGeom>
              <a:avLst/>
              <a:gdLst>
                <a:gd name="connsiteX0" fmla="*/ 0 w 937288"/>
                <a:gd name="connsiteY0" fmla="*/ 414000 h 828000"/>
                <a:gd name="connsiteX1" fmla="*/ 207000 w 937288"/>
                <a:gd name="connsiteY1" fmla="*/ 0 h 828000"/>
                <a:gd name="connsiteX2" fmla="*/ 730288 w 937288"/>
                <a:gd name="connsiteY2" fmla="*/ 0 h 828000"/>
                <a:gd name="connsiteX3" fmla="*/ 937288 w 937288"/>
                <a:gd name="connsiteY3" fmla="*/ 414000 h 828000"/>
                <a:gd name="connsiteX4" fmla="*/ 730288 w 937288"/>
                <a:gd name="connsiteY4" fmla="*/ 828000 h 828000"/>
                <a:gd name="connsiteX5" fmla="*/ 207000 w 937288"/>
                <a:gd name="connsiteY5" fmla="*/ 828000 h 828000"/>
                <a:gd name="connsiteX6" fmla="*/ 0 w 937288"/>
                <a:gd name="connsiteY6" fmla="*/ 414000 h 828000"/>
                <a:gd name="connsiteX0" fmla="*/ 0 w 937288"/>
                <a:gd name="connsiteY0" fmla="*/ 414000 h 828000"/>
                <a:gd name="connsiteX1" fmla="*/ 207000 w 937288"/>
                <a:gd name="connsiteY1" fmla="*/ 0 h 828000"/>
                <a:gd name="connsiteX2" fmla="*/ 730288 w 937288"/>
                <a:gd name="connsiteY2" fmla="*/ 0 h 828000"/>
                <a:gd name="connsiteX3" fmla="*/ 937288 w 937288"/>
                <a:gd name="connsiteY3" fmla="*/ 414000 h 828000"/>
                <a:gd name="connsiteX4" fmla="*/ 704888 w 937288"/>
                <a:gd name="connsiteY4" fmla="*/ 817840 h 828000"/>
                <a:gd name="connsiteX5" fmla="*/ 207000 w 937288"/>
                <a:gd name="connsiteY5" fmla="*/ 828000 h 828000"/>
                <a:gd name="connsiteX6" fmla="*/ 0 w 937288"/>
                <a:gd name="connsiteY6" fmla="*/ 414000 h 828000"/>
                <a:gd name="connsiteX0" fmla="*/ 0 w 937288"/>
                <a:gd name="connsiteY0" fmla="*/ 414000 h 822920"/>
                <a:gd name="connsiteX1" fmla="*/ 207000 w 937288"/>
                <a:gd name="connsiteY1" fmla="*/ 0 h 822920"/>
                <a:gd name="connsiteX2" fmla="*/ 730288 w 937288"/>
                <a:gd name="connsiteY2" fmla="*/ 0 h 822920"/>
                <a:gd name="connsiteX3" fmla="*/ 937288 w 937288"/>
                <a:gd name="connsiteY3" fmla="*/ 414000 h 822920"/>
                <a:gd name="connsiteX4" fmla="*/ 704888 w 937288"/>
                <a:gd name="connsiteY4" fmla="*/ 817840 h 822920"/>
                <a:gd name="connsiteX5" fmla="*/ 222240 w 937288"/>
                <a:gd name="connsiteY5" fmla="*/ 822920 h 822920"/>
                <a:gd name="connsiteX6" fmla="*/ 0 w 937288"/>
                <a:gd name="connsiteY6" fmla="*/ 414000 h 822920"/>
                <a:gd name="connsiteX0" fmla="*/ 0 w 957608"/>
                <a:gd name="connsiteY0" fmla="*/ 424160 h 822920"/>
                <a:gd name="connsiteX1" fmla="*/ 227320 w 957608"/>
                <a:gd name="connsiteY1" fmla="*/ 0 h 822920"/>
                <a:gd name="connsiteX2" fmla="*/ 750608 w 957608"/>
                <a:gd name="connsiteY2" fmla="*/ 0 h 822920"/>
                <a:gd name="connsiteX3" fmla="*/ 957608 w 957608"/>
                <a:gd name="connsiteY3" fmla="*/ 414000 h 822920"/>
                <a:gd name="connsiteX4" fmla="*/ 725208 w 957608"/>
                <a:gd name="connsiteY4" fmla="*/ 817840 h 822920"/>
                <a:gd name="connsiteX5" fmla="*/ 242560 w 957608"/>
                <a:gd name="connsiteY5" fmla="*/ 822920 h 822920"/>
                <a:gd name="connsiteX6" fmla="*/ 0 w 957608"/>
                <a:gd name="connsiteY6" fmla="*/ 424160 h 822920"/>
                <a:gd name="connsiteX0" fmla="*/ 0 w 957608"/>
                <a:gd name="connsiteY0" fmla="*/ 424160 h 822920"/>
                <a:gd name="connsiteX1" fmla="*/ 237480 w 957608"/>
                <a:gd name="connsiteY1" fmla="*/ 10160 h 822920"/>
                <a:gd name="connsiteX2" fmla="*/ 750608 w 957608"/>
                <a:gd name="connsiteY2" fmla="*/ 0 h 822920"/>
                <a:gd name="connsiteX3" fmla="*/ 957608 w 957608"/>
                <a:gd name="connsiteY3" fmla="*/ 414000 h 822920"/>
                <a:gd name="connsiteX4" fmla="*/ 725208 w 957608"/>
                <a:gd name="connsiteY4" fmla="*/ 817840 h 822920"/>
                <a:gd name="connsiteX5" fmla="*/ 242560 w 957608"/>
                <a:gd name="connsiteY5" fmla="*/ 822920 h 822920"/>
                <a:gd name="connsiteX6" fmla="*/ 0 w 957608"/>
                <a:gd name="connsiteY6" fmla="*/ 424160 h 822920"/>
                <a:gd name="connsiteX0" fmla="*/ 0 w 957608"/>
                <a:gd name="connsiteY0" fmla="*/ 414000 h 812760"/>
                <a:gd name="connsiteX1" fmla="*/ 237480 w 957608"/>
                <a:gd name="connsiteY1" fmla="*/ 0 h 812760"/>
                <a:gd name="connsiteX2" fmla="*/ 725208 w 957608"/>
                <a:gd name="connsiteY2" fmla="*/ 0 h 812760"/>
                <a:gd name="connsiteX3" fmla="*/ 957608 w 957608"/>
                <a:gd name="connsiteY3" fmla="*/ 403840 h 812760"/>
                <a:gd name="connsiteX4" fmla="*/ 725208 w 957608"/>
                <a:gd name="connsiteY4" fmla="*/ 807680 h 812760"/>
                <a:gd name="connsiteX5" fmla="*/ 242560 w 957608"/>
                <a:gd name="connsiteY5" fmla="*/ 812760 h 812760"/>
                <a:gd name="connsiteX6" fmla="*/ 0 w 957608"/>
                <a:gd name="connsiteY6" fmla="*/ 414000 h 812760"/>
                <a:gd name="connsiteX0" fmla="*/ 0 w 947448"/>
                <a:gd name="connsiteY0" fmla="*/ 414000 h 812760"/>
                <a:gd name="connsiteX1" fmla="*/ 237480 w 947448"/>
                <a:gd name="connsiteY1" fmla="*/ 0 h 812760"/>
                <a:gd name="connsiteX2" fmla="*/ 725208 w 947448"/>
                <a:gd name="connsiteY2" fmla="*/ 0 h 812760"/>
                <a:gd name="connsiteX3" fmla="*/ 947448 w 947448"/>
                <a:gd name="connsiteY3" fmla="*/ 398760 h 812760"/>
                <a:gd name="connsiteX4" fmla="*/ 725208 w 947448"/>
                <a:gd name="connsiteY4" fmla="*/ 807680 h 812760"/>
                <a:gd name="connsiteX5" fmla="*/ 242560 w 947448"/>
                <a:gd name="connsiteY5" fmla="*/ 812760 h 812760"/>
                <a:gd name="connsiteX6" fmla="*/ 0 w 947448"/>
                <a:gd name="connsiteY6" fmla="*/ 414000 h 812760"/>
                <a:gd name="connsiteX0" fmla="*/ 0 w 947448"/>
                <a:gd name="connsiteY0" fmla="*/ 414000 h 812760"/>
                <a:gd name="connsiteX1" fmla="*/ 237480 w 947448"/>
                <a:gd name="connsiteY1" fmla="*/ 0 h 812760"/>
                <a:gd name="connsiteX2" fmla="*/ 725208 w 947448"/>
                <a:gd name="connsiteY2" fmla="*/ 0 h 812760"/>
                <a:gd name="connsiteX3" fmla="*/ 947448 w 947448"/>
                <a:gd name="connsiteY3" fmla="*/ 398760 h 812760"/>
                <a:gd name="connsiteX4" fmla="*/ 720128 w 947448"/>
                <a:gd name="connsiteY4" fmla="*/ 787360 h 812760"/>
                <a:gd name="connsiteX5" fmla="*/ 242560 w 947448"/>
                <a:gd name="connsiteY5" fmla="*/ 812760 h 812760"/>
                <a:gd name="connsiteX6" fmla="*/ 0 w 947448"/>
                <a:gd name="connsiteY6" fmla="*/ 414000 h 812760"/>
                <a:gd name="connsiteX0" fmla="*/ 0 w 947448"/>
                <a:gd name="connsiteY0" fmla="*/ 414000 h 797520"/>
                <a:gd name="connsiteX1" fmla="*/ 237480 w 947448"/>
                <a:gd name="connsiteY1" fmla="*/ 0 h 797520"/>
                <a:gd name="connsiteX2" fmla="*/ 725208 w 947448"/>
                <a:gd name="connsiteY2" fmla="*/ 0 h 797520"/>
                <a:gd name="connsiteX3" fmla="*/ 947448 w 947448"/>
                <a:gd name="connsiteY3" fmla="*/ 398760 h 797520"/>
                <a:gd name="connsiteX4" fmla="*/ 720128 w 947448"/>
                <a:gd name="connsiteY4" fmla="*/ 787360 h 797520"/>
                <a:gd name="connsiteX5" fmla="*/ 242560 w 947448"/>
                <a:gd name="connsiteY5" fmla="*/ 797520 h 797520"/>
                <a:gd name="connsiteX6" fmla="*/ 0 w 947448"/>
                <a:gd name="connsiteY6" fmla="*/ 414000 h 797520"/>
                <a:gd name="connsiteX0" fmla="*/ 0 w 947448"/>
                <a:gd name="connsiteY0" fmla="*/ 414000 h 797520"/>
                <a:gd name="connsiteX1" fmla="*/ 237480 w 947448"/>
                <a:gd name="connsiteY1" fmla="*/ 0 h 797520"/>
                <a:gd name="connsiteX2" fmla="*/ 725208 w 947448"/>
                <a:gd name="connsiteY2" fmla="*/ 0 h 797520"/>
                <a:gd name="connsiteX3" fmla="*/ 947448 w 947448"/>
                <a:gd name="connsiteY3" fmla="*/ 398760 h 797520"/>
                <a:gd name="connsiteX4" fmla="*/ 720128 w 947448"/>
                <a:gd name="connsiteY4" fmla="*/ 787360 h 797520"/>
                <a:gd name="connsiteX5" fmla="*/ 242560 w 947448"/>
                <a:gd name="connsiteY5" fmla="*/ 797520 h 797520"/>
                <a:gd name="connsiteX6" fmla="*/ 11389 w 947448"/>
                <a:gd name="connsiteY6" fmla="*/ 396240 h 797520"/>
                <a:gd name="connsiteX7" fmla="*/ 0 w 947448"/>
                <a:gd name="connsiteY7" fmla="*/ 414000 h 7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7448" h="797520">
                  <a:moveTo>
                    <a:pt x="0" y="414000"/>
                  </a:moveTo>
                  <a:lnTo>
                    <a:pt x="237480" y="0"/>
                  </a:lnTo>
                  <a:lnTo>
                    <a:pt x="725208" y="0"/>
                  </a:lnTo>
                  <a:lnTo>
                    <a:pt x="947448" y="398760"/>
                  </a:lnTo>
                  <a:lnTo>
                    <a:pt x="720128" y="787360"/>
                  </a:lnTo>
                  <a:lnTo>
                    <a:pt x="242560" y="797520"/>
                  </a:lnTo>
                  <a:cubicBezTo>
                    <a:pt x="167196" y="672227"/>
                    <a:pt x="86753" y="521533"/>
                    <a:pt x="11389" y="396240"/>
                  </a:cubicBezTo>
                  <a:lnTo>
                    <a:pt x="0" y="414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C9688768-A33D-485F-87AD-6EB763855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173" b="9603"/>
            <a:stretch/>
          </p:blipFill>
          <p:spPr>
            <a:xfrm>
              <a:off x="270000" y="-52704"/>
              <a:ext cx="1005488" cy="856915"/>
            </a:xfrm>
            <a:prstGeom prst="rect">
              <a:avLst/>
            </a:prstGeom>
          </p:spPr>
        </p:pic>
      </p:grpSp>
      <p:pic>
        <p:nvPicPr>
          <p:cNvPr id="40" name="Picture 2" descr="C:\Виктория\Презентация МОЦ 2022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421" y="1145406"/>
            <a:ext cx="981776" cy="98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3893" y="2216367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Группа 41"/>
          <p:cNvGrpSpPr>
            <a:grpSpLocks noChangeAspect="1"/>
          </p:cNvGrpSpPr>
          <p:nvPr/>
        </p:nvGrpSpPr>
        <p:grpSpPr>
          <a:xfrm>
            <a:off x="6198669" y="3205213"/>
            <a:ext cx="1078029" cy="1078029"/>
            <a:chOff x="270000" y="1152174"/>
            <a:chExt cx="3447681" cy="3396314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00" y="1152174"/>
              <a:ext cx="3447681" cy="3396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" descr="C:\Users\SMART\Downloads\эмблема с названием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11" y="1367196"/>
              <a:ext cx="3196360" cy="2966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5" descr="https://avatars.mds.yandex.net/get-images-cbir/8252984/_XHvGgnQVduBF6zgnWaPag7002/oc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3686" y="3290703"/>
            <a:ext cx="1079168" cy="10791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22544" y="3407342"/>
            <a:ext cx="1078030" cy="83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40767" y="3384082"/>
            <a:ext cx="943275" cy="9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52480" y="3446435"/>
            <a:ext cx="1076530" cy="83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49516" y="2448152"/>
            <a:ext cx="941431" cy="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911040" y="1271337"/>
            <a:ext cx="966535" cy="96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7247823" y="1790299"/>
            <a:ext cx="1010653" cy="57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7247823" y="2300438"/>
            <a:ext cx="962526" cy="644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7209322" y="2541069"/>
            <a:ext cx="1241659" cy="9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8017844" y="2637322"/>
            <a:ext cx="519764" cy="712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>
            <a:endCxn id="13" idx="4"/>
          </p:cNvCxnSpPr>
          <p:nvPr/>
        </p:nvCxnSpPr>
        <p:spPr>
          <a:xfrm flipH="1" flipV="1">
            <a:off x="8992202" y="2704700"/>
            <a:ext cx="7419" cy="683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 flipV="1">
            <a:off x="9288379" y="2704699"/>
            <a:ext cx="683394" cy="683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endCxn id="13" idx="5"/>
          </p:cNvCxnSpPr>
          <p:nvPr/>
        </p:nvCxnSpPr>
        <p:spPr>
          <a:xfrm flipH="1" flipV="1">
            <a:off x="9531441" y="2487056"/>
            <a:ext cx="1296980" cy="910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49" idx="1"/>
          </p:cNvCxnSpPr>
          <p:nvPr/>
        </p:nvCxnSpPr>
        <p:spPr>
          <a:xfrm flipH="1" flipV="1">
            <a:off x="9740766" y="2367815"/>
            <a:ext cx="1108750" cy="473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9779267" y="1809549"/>
            <a:ext cx="11069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939815" y="4947385"/>
            <a:ext cx="453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71463"/>
            <a:r>
              <a:rPr lang="ru-RU" dirty="0" smtClean="0">
                <a:solidFill>
                  <a:srgbClr val="002060"/>
                </a:solidFill>
              </a:rPr>
              <a:t>проводится аудит сайтов по обновлению информации в АИС «Навигатор»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2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информационно-аналитическому сопровождению системы дополнительного образования детей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0" y="940121"/>
            <a:ext cx="12192000" cy="888680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400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 рамках </a:t>
            </a:r>
            <a:r>
              <a:rPr lang="ru-RU" sz="1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реализации </a:t>
            </a:r>
            <a:r>
              <a:rPr lang="ru-RU" sz="1400" b="1" cap="all" dirty="0" err="1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Медиаплана</a:t>
            </a:r>
            <a:r>
              <a:rPr lang="ru-RU" sz="1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и информирования всех участников системы </a:t>
            </a:r>
            <a:r>
              <a:rPr lang="ru-RU" sz="1400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ДОПОЛНИТЕЛЬНОГО ОБРАЗОВАНИЯ </a:t>
            </a:r>
          </a:p>
          <a:p>
            <a:pPr algn="ctr"/>
            <a:r>
              <a:rPr lang="ru-RU" sz="1400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внедрении Целевой модели развития системы </a:t>
            </a:r>
            <a:r>
              <a:rPr lang="ru-RU" sz="1400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ДОПОЛНИТЕЛЬНОГО ОБРАЗОВАНИЯ детей </a:t>
            </a:r>
            <a:r>
              <a:rPr lang="ru-RU" sz="1400" b="1" cap="all" dirty="0" err="1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мо</a:t>
            </a:r>
            <a:r>
              <a:rPr lang="ru-RU" sz="1400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город </a:t>
            </a:r>
            <a:r>
              <a:rPr lang="ru-RU" sz="1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Армавир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8712" y="1902282"/>
            <a:ext cx="12200712" cy="6667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размещение актуальной информации </a:t>
            </a:r>
            <a:r>
              <a:rPr lang="ru-RU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 деятельности </a:t>
            </a:r>
            <a:r>
              <a:rPr lang="ru-RU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Муниципального опорного центра</a:t>
            </a:r>
            <a:endParaRPr lang="ru-RU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95045"/>
            <a:ext cx="4057081" cy="370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Smart\Downloads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7165" y="2912878"/>
            <a:ext cx="4166902" cy="3945122"/>
          </a:xfrm>
          <a:prstGeom prst="rect">
            <a:avLst/>
          </a:prstGeom>
          <a:noFill/>
        </p:spPr>
      </p:pic>
      <p:pic>
        <p:nvPicPr>
          <p:cNvPr id="1028" name="Picture 4" descr="C:\Users\Smart\Downloads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4589" y="2591400"/>
            <a:ext cx="4347411" cy="3877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85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Учреждения дополнительного образования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51" name="Скругленный прямоугольник 50"/>
          <p:cNvSpPr/>
          <p:nvPr/>
        </p:nvSpPr>
        <p:spPr>
          <a:xfrm>
            <a:off x="0" y="1724025"/>
            <a:ext cx="5867400" cy="122238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многопрофильное учреждение – МБУ ДО ДДЮТ (муниципальное бюджетное учреждение дополнительного образования Дворец детского и юношеского творчества муниципального образования город Армавир)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3268" y="1775840"/>
            <a:ext cx="1351568" cy="1127538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>
            <a:grpSpLocks noChangeAspect="1"/>
          </p:cNvGrpSpPr>
          <p:nvPr/>
        </p:nvGrpSpPr>
        <p:grpSpPr>
          <a:xfrm>
            <a:off x="375372" y="1961609"/>
            <a:ext cx="756000" cy="756000"/>
            <a:chOff x="1707478" y="4173316"/>
            <a:chExt cx="1476014" cy="1476014"/>
          </a:xfrm>
        </p:grpSpPr>
        <p:sp>
          <p:nvSpPr>
            <p:cNvPr id="58" name="Овал 57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Прямоугольник 26"/>
          <p:cNvSpPr/>
          <p:nvPr/>
        </p:nvSpPr>
        <p:spPr>
          <a:xfrm>
            <a:off x="0" y="936254"/>
            <a:ext cx="12192000" cy="787771"/>
          </a:xfrm>
          <a:prstGeom prst="rect">
            <a:avLst/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МО г.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Армавир с августа 2022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года  осуществляют деятельность 9 учреждений дополнительного образования:</a:t>
            </a:r>
            <a:endParaRPr lang="ru-RU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0" y="3003963"/>
            <a:ext cx="5867400" cy="122238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учреждение художественной направленности - МБУ ДО ЦДТ (муниципальное бюджетное учреждение дополнительного образования Центр детского творчества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3268" y="3055778"/>
            <a:ext cx="1351568" cy="1127538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375372" y="3241547"/>
            <a:ext cx="756000" cy="756000"/>
            <a:chOff x="1707478" y="4173316"/>
            <a:chExt cx="1476014" cy="1476014"/>
          </a:xfrm>
        </p:grpSpPr>
        <p:sp>
          <p:nvSpPr>
            <p:cNvPr id="31" name="Овал 30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Скругленный прямоугольник 32"/>
          <p:cNvSpPr/>
          <p:nvPr/>
        </p:nvSpPr>
        <p:spPr>
          <a:xfrm>
            <a:off x="0" y="4321110"/>
            <a:ext cx="5867400" cy="122238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учреждение технической направленности - МБУ ДО ЦНТТ (муниципальное бюджетное учреждение дополнительного образования Центр научно-технического творчества)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3268" y="4372925"/>
            <a:ext cx="1351568" cy="1127538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>
            <a:off x="375372" y="4558694"/>
            <a:ext cx="756000" cy="756000"/>
            <a:chOff x="1707478" y="4173316"/>
            <a:chExt cx="1476014" cy="1476014"/>
          </a:xfrm>
        </p:grpSpPr>
        <p:sp>
          <p:nvSpPr>
            <p:cNvPr id="36" name="Овал 35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Скругленный прямоугольник 38"/>
          <p:cNvSpPr/>
          <p:nvPr/>
        </p:nvSpPr>
        <p:spPr>
          <a:xfrm>
            <a:off x="0" y="5613330"/>
            <a:ext cx="5867400" cy="122238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учреждение </a:t>
            </a:r>
            <a:r>
              <a:rPr lang="ru-RU" sz="1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туриско</a:t>
            </a:r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-краеведческой направленности - МБУ ДО </a:t>
            </a:r>
            <a:r>
              <a:rPr lang="ru-RU" sz="1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ЦДЮТур</a:t>
            </a:r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(муниципальное бюджетное учреждение дополнительного образования Центр детского и юношеского туризма)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268" y="5665145"/>
            <a:ext cx="1351568" cy="1127538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>
            <a:grpSpLocks noChangeAspect="1"/>
          </p:cNvGrpSpPr>
          <p:nvPr/>
        </p:nvGrpSpPr>
        <p:grpSpPr>
          <a:xfrm>
            <a:off x="375372" y="5850914"/>
            <a:ext cx="756000" cy="756000"/>
            <a:chOff x="1707478" y="4173316"/>
            <a:chExt cx="1476014" cy="1476014"/>
          </a:xfrm>
        </p:grpSpPr>
        <p:sp>
          <p:nvSpPr>
            <p:cNvPr id="42" name="Овал 41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Скругленный прямоугольник 43"/>
          <p:cNvSpPr/>
          <p:nvPr/>
        </p:nvSpPr>
        <p:spPr>
          <a:xfrm>
            <a:off x="6020419" y="1719631"/>
            <a:ext cx="6171581" cy="99797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МБУ ДО ДЮСШ № 1 (муниципальное бюджетное учреждение дополнительного образования детско-юношеская спортивная школа № 1</a:t>
            </a:r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)</a:t>
            </a:r>
            <a:endParaRPr lang="ru-RU" sz="1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63687" y="1771445"/>
            <a:ext cx="1382600" cy="936000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>
            <a:grpSpLocks noChangeAspect="1"/>
          </p:cNvGrpSpPr>
          <p:nvPr/>
        </p:nvGrpSpPr>
        <p:grpSpPr>
          <a:xfrm>
            <a:off x="6211422" y="1834525"/>
            <a:ext cx="773358" cy="756000"/>
            <a:chOff x="1707478" y="4173316"/>
            <a:chExt cx="1476014" cy="1476014"/>
          </a:xfrm>
        </p:grpSpPr>
        <p:sp>
          <p:nvSpPr>
            <p:cNvPr id="47" name="Овал 46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Скругленный прямоугольник 55"/>
          <p:cNvSpPr/>
          <p:nvPr/>
        </p:nvSpPr>
        <p:spPr>
          <a:xfrm>
            <a:off x="6020419" y="2721733"/>
            <a:ext cx="6171581" cy="99797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МБУ ДО ДЮСШ № 2 (муниципальное бюджетное учреждение дополнительного образования детско-юношеская спортивная школа № 2)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063687" y="2773547"/>
            <a:ext cx="1382600" cy="936000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>
            <a:grpSpLocks noChangeAspect="1"/>
          </p:cNvGrpSpPr>
          <p:nvPr/>
        </p:nvGrpSpPr>
        <p:grpSpPr>
          <a:xfrm>
            <a:off x="6211422" y="2836627"/>
            <a:ext cx="773358" cy="756000"/>
            <a:chOff x="1707478" y="4173316"/>
            <a:chExt cx="1476014" cy="1476014"/>
          </a:xfrm>
        </p:grpSpPr>
        <p:sp>
          <p:nvSpPr>
            <p:cNvPr id="77" name="Овал 76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Скругленный прямоугольник 78"/>
          <p:cNvSpPr/>
          <p:nvPr/>
        </p:nvSpPr>
        <p:spPr>
          <a:xfrm>
            <a:off x="6020417" y="3734271"/>
            <a:ext cx="6171581" cy="99797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МБУ ДО ДЮСШШ (муниципальное бюджетное учреждение дополнительного образования детско-юношеская спортивная шахматная школа)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6063685" y="3786085"/>
            <a:ext cx="1382600" cy="936000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1" name="Группа 80"/>
          <p:cNvGrpSpPr>
            <a:grpSpLocks noChangeAspect="1"/>
          </p:cNvGrpSpPr>
          <p:nvPr/>
        </p:nvGrpSpPr>
        <p:grpSpPr>
          <a:xfrm>
            <a:off x="6211420" y="3849165"/>
            <a:ext cx="773358" cy="756000"/>
            <a:chOff x="1707478" y="4173316"/>
            <a:chExt cx="1476014" cy="1476014"/>
          </a:xfrm>
        </p:grpSpPr>
        <p:sp>
          <p:nvSpPr>
            <p:cNvPr id="82" name="Овал 81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" name="Скругленный прямоугольник 83"/>
          <p:cNvSpPr/>
          <p:nvPr/>
        </p:nvSpPr>
        <p:spPr>
          <a:xfrm>
            <a:off x="6020419" y="4724346"/>
            <a:ext cx="6171581" cy="99797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МБУ ДО ДЮСШ по легкой атлетике (муниципальное бюджетное учреждение дополнительного образования детско-юношеская спортивная школа спортивная школа по легкой атлетике)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6063687" y="4776160"/>
            <a:ext cx="1382600" cy="936000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6" name="Группа 85"/>
          <p:cNvGrpSpPr>
            <a:grpSpLocks noChangeAspect="1"/>
          </p:cNvGrpSpPr>
          <p:nvPr/>
        </p:nvGrpSpPr>
        <p:grpSpPr>
          <a:xfrm>
            <a:off x="6211422" y="4839240"/>
            <a:ext cx="773358" cy="756000"/>
            <a:chOff x="1707478" y="4173316"/>
            <a:chExt cx="1476014" cy="1476014"/>
          </a:xfrm>
        </p:grpSpPr>
        <p:sp>
          <p:nvSpPr>
            <p:cNvPr id="87" name="Овал 86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Скругленный прямоугольник 88"/>
          <p:cNvSpPr/>
          <p:nvPr/>
        </p:nvSpPr>
        <p:spPr>
          <a:xfrm>
            <a:off x="6020417" y="5716948"/>
            <a:ext cx="6171581" cy="99797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defTabSz="271463"/>
            <a:r>
              <a:rPr lang="ru-RU" sz="1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МБУ ДО ДЮСШ по футболу (муниципальное бюджетное учреждение дополнительного образования детско-юношеская спортивная школа по футболу)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6063685" y="5768762"/>
            <a:ext cx="1382600" cy="936000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1" name="Группа 90"/>
          <p:cNvGrpSpPr>
            <a:grpSpLocks noChangeAspect="1"/>
          </p:cNvGrpSpPr>
          <p:nvPr/>
        </p:nvGrpSpPr>
        <p:grpSpPr>
          <a:xfrm>
            <a:off x="6211420" y="5831842"/>
            <a:ext cx="773358" cy="756000"/>
            <a:chOff x="1707478" y="4173316"/>
            <a:chExt cx="1476014" cy="1476014"/>
          </a:xfrm>
        </p:grpSpPr>
        <p:sp>
          <p:nvSpPr>
            <p:cNvPr id="92" name="Овал 91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226" y="3178894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 descr="C:\Виктория\Презентация МОЦ 2022\ЛОГОТИ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255" y="1848050"/>
            <a:ext cx="981776" cy="98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Группа 60"/>
          <p:cNvGrpSpPr>
            <a:grpSpLocks noChangeAspect="1"/>
          </p:cNvGrpSpPr>
          <p:nvPr/>
        </p:nvGrpSpPr>
        <p:grpSpPr>
          <a:xfrm>
            <a:off x="125128" y="4369870"/>
            <a:ext cx="1078029" cy="1078029"/>
            <a:chOff x="270000" y="1152174"/>
            <a:chExt cx="3447681" cy="3396314"/>
          </a:xfrm>
        </p:grpSpPr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00" y="1152174"/>
              <a:ext cx="3447681" cy="3396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2" descr="C:\Users\SMART\Downloads\эмблема с названием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11" y="1367196"/>
              <a:ext cx="3196360" cy="2966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5" descr="https://avatars.mds.yandex.net/get-images-cbir/8252984/_XHvGgnQVduBF6zgnWaPag7002/oc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13" y="5648892"/>
            <a:ext cx="1079168" cy="10791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54290" y="1828799"/>
            <a:ext cx="1078030" cy="83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4636" y="4854467"/>
            <a:ext cx="941431" cy="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7659" y="5756710"/>
            <a:ext cx="966535" cy="96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36539" y="3812195"/>
            <a:ext cx="1076530" cy="83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54291" y="2768065"/>
            <a:ext cx="943275" cy="9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55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с двумя скругленными соседними углами 69"/>
          <p:cNvSpPr/>
          <p:nvPr/>
        </p:nvSpPr>
        <p:spPr>
          <a:xfrm>
            <a:off x="8147956" y="1812493"/>
            <a:ext cx="3784600" cy="55549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9" name="Прямоугольник с двумя скругленными соседними углами 68"/>
          <p:cNvSpPr/>
          <p:nvPr/>
        </p:nvSpPr>
        <p:spPr>
          <a:xfrm>
            <a:off x="4079875" y="1800480"/>
            <a:ext cx="3829050" cy="6069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8" name="Прямоугольник с двумя скругленными соседними углами 67"/>
          <p:cNvSpPr/>
          <p:nvPr/>
        </p:nvSpPr>
        <p:spPr>
          <a:xfrm>
            <a:off x="177800" y="1812492"/>
            <a:ext cx="3784600" cy="6069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реализации показателей муниципальной целевой программы развития дополнительного образования детей по реализации Концепции развития дополнительного образования до 2030 года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0" y="940121"/>
            <a:ext cx="12192000" cy="558479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ru-RU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этап (2022-2024 годы):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65100" y="4356100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197100" y="4356100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095750" y="4356100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127750" y="4356100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135256" y="4356100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167256" y="4356100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77800" y="5143500"/>
            <a:ext cx="1898650" cy="749300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80%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209800" y="5158792"/>
            <a:ext cx="1765300" cy="734008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81,11</a:t>
            </a:r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%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127500" y="5130800"/>
            <a:ext cx="1898650" cy="749300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25%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159500" y="5146092"/>
            <a:ext cx="1765300" cy="734008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0%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157581" y="5217026"/>
            <a:ext cx="1898650" cy="749300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1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0179956" y="5184192"/>
            <a:ext cx="1765300" cy="734008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1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7800" y="6077864"/>
            <a:ext cx="379730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108450" y="6077864"/>
            <a:ext cx="379730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не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147956" y="6077864"/>
            <a:ext cx="379730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1705800" y="1548480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65100" y="2118182"/>
            <a:ext cx="3797300" cy="20855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Охват детей дополнительным образованием в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возрасте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от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5 до 18 лет программами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МО город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Армавир </a:t>
            </a:r>
          </a:p>
        </p:txBody>
      </p:sp>
      <p:sp>
        <p:nvSpPr>
          <p:cNvPr id="64" name="Овал 63"/>
          <p:cNvSpPr>
            <a:spLocks noChangeAspect="1"/>
          </p:cNvSpPr>
          <p:nvPr/>
        </p:nvSpPr>
        <p:spPr>
          <a:xfrm>
            <a:off x="5742400" y="1560493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7" name="Овал 66"/>
          <p:cNvSpPr>
            <a:spLocks noChangeAspect="1"/>
          </p:cNvSpPr>
          <p:nvPr/>
        </p:nvSpPr>
        <p:spPr>
          <a:xfrm>
            <a:off x="9781906" y="1560493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3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095750" y="2118182"/>
            <a:ext cx="3829050" cy="20855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Доля детей, которые обеспечены сертификатами персонифицированного финансирования дополнительного образования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135256" y="2118182"/>
            <a:ext cx="3797300" cy="20855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Количество внедренных моделей обеспечения доступности дополнительного образования для детей с различными образовательными возможностями и потребностями, в том числе для детей и сельской местности, детей, оказавшихся в трудной жизненной ситуации</a:t>
            </a:r>
            <a:endParaRPr lang="ru-RU" sz="1400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6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с двумя скругленными соседними углами 25"/>
          <p:cNvSpPr/>
          <p:nvPr/>
        </p:nvSpPr>
        <p:spPr>
          <a:xfrm>
            <a:off x="8147956" y="1812493"/>
            <a:ext cx="3784600" cy="55549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4079874" y="1800480"/>
            <a:ext cx="3953781" cy="6069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177800" y="1812492"/>
            <a:ext cx="3784600" cy="6069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реализации показателей муниципальной целевой программы развития дополнительного образования детей по реализации Концепции развития дополнительного образования до 2030 года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0" y="940121"/>
            <a:ext cx="12192000" cy="558479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ru-RU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этап (2022-2024 годы):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77800" y="2107296"/>
            <a:ext cx="3797300" cy="21363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Организация и проведение каникулярных </a:t>
            </a:r>
            <a:r>
              <a:rPr lang="ru-RU" b="1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профориентационных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школ, заочных школ и/или сезонных школ, профильных и специализированных смен для детей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108449" y="2107296"/>
            <a:ext cx="3925207" cy="21363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Обновление содержания дополнительных общеобразовательных программ, реализуемых в сетевой форме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147956" y="2107296"/>
            <a:ext cx="3797300" cy="21363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Количество реализуемых </a:t>
            </a:r>
            <a:r>
              <a:rPr lang="ru-RU" b="1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разноуровневых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программ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96850" y="4472214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28850" y="4472214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127500" y="4472214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159500" y="4472214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167006" y="4472214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199006" y="4472214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77800" y="5201972"/>
            <a:ext cx="1898650" cy="690828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1 ед.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209800" y="5216070"/>
            <a:ext cx="1765300" cy="676729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1 ед.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127500" y="5189272"/>
            <a:ext cx="1898650" cy="690828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3 ед.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159500" y="5203370"/>
            <a:ext cx="1765300" cy="676729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3 ед.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147956" y="5227372"/>
            <a:ext cx="1898650" cy="690828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1 ед.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0179956" y="5241470"/>
            <a:ext cx="1765300" cy="676729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1 ед.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7800" y="6077864"/>
            <a:ext cx="379730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108450" y="6077864"/>
            <a:ext cx="382905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147956" y="6077864"/>
            <a:ext cx="379730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1691286" y="1603296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5711558" y="1611987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5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9751970" y="1603296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6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с двумя скругленными соседними углами 25"/>
          <p:cNvSpPr/>
          <p:nvPr/>
        </p:nvSpPr>
        <p:spPr>
          <a:xfrm>
            <a:off x="8147956" y="1812493"/>
            <a:ext cx="3784600" cy="55549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4079874" y="1800480"/>
            <a:ext cx="3953781" cy="6069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177800" y="1812492"/>
            <a:ext cx="3784600" cy="6069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реализации показателей муниципальной целевой программы развития дополнительного образования детей по реализации Концепции развития дополнительного образования до 2030 года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0" y="940121"/>
            <a:ext cx="12192000" cy="558479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ru-RU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этап (2022-2024 годы):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77800" y="2107296"/>
            <a:ext cx="3797300" cy="21363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Количество реализуемых дистанционных программ (курсов)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108449" y="2107296"/>
            <a:ext cx="3925207" cy="21363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Количество реализуемых программ технической направленности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147956" y="2107296"/>
            <a:ext cx="3797300" cy="21363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Количество реализуемых программ естественно-научной направленности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96850" y="4472214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28850" y="4472214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127500" y="4472214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159500" y="4472214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167006" y="4472214"/>
            <a:ext cx="1898650" cy="596900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199006" y="4472214"/>
            <a:ext cx="1765300" cy="596900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77800" y="5201972"/>
            <a:ext cx="1898650" cy="690828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1 ед.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209800" y="5216070"/>
            <a:ext cx="1765300" cy="676729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1 ед.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127500" y="5189272"/>
            <a:ext cx="1898650" cy="690828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44 ед.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159500" y="5203370"/>
            <a:ext cx="1765300" cy="676729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42 ед.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147956" y="5227372"/>
            <a:ext cx="1898650" cy="690828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13 ед.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0179956" y="5241470"/>
            <a:ext cx="1765300" cy="676729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13 ед.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7800" y="6077864"/>
            <a:ext cx="379730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108450" y="6077864"/>
            <a:ext cx="382905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 частично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147956" y="6077864"/>
            <a:ext cx="3797300" cy="650418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1691286" y="1603296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7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5711558" y="1611987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9751970" y="1603296"/>
            <a:ext cx="504000" cy="504000"/>
          </a:xfrm>
          <a:prstGeom prst="ellipse">
            <a:avLst/>
          </a:prstGeom>
          <a:solidFill>
            <a:srgbClr val="FF3333"/>
          </a:solidFill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9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8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реализации показателей муниципальной целевой программы развития дополнительного образования детей по реализации Концепции развития дополнительного образования до 2030 года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0" y="940121"/>
            <a:ext cx="12192000" cy="558479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ru-RU" sz="24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этап (2022-2024 годы):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60110" y="1641023"/>
            <a:ext cx="6589033" cy="192949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marL="1436688"/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Доля детей, охваченных программами технической и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естественнонаучной направленностями</a:t>
            </a:r>
          </a:p>
          <a:p>
            <a:pPr marL="1436688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(от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количества детей п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 1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.)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60109" y="3757946"/>
            <a:ext cx="3541031" cy="855439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ПЛАН</a:t>
            </a:r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781196" y="3757945"/>
            <a:ext cx="2967946" cy="855439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ФАКТ</a:t>
            </a:r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60110" y="4778830"/>
            <a:ext cx="3541031" cy="891264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21%</a:t>
            </a:r>
            <a:endParaRPr lang="ru-RU" sz="32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781197" y="4787499"/>
            <a:ext cx="2967946" cy="873074"/>
          </a:xfrm>
          <a:prstGeom prst="rect">
            <a:avLst/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19%</a:t>
            </a:r>
            <a:endParaRPr lang="ru-RU" sz="32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7491" y="5867401"/>
            <a:ext cx="6598558" cy="729342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Показатель выполнен</a:t>
            </a:r>
            <a:endParaRPr lang="ru-RU" sz="20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411488" y="2173715"/>
            <a:ext cx="864000" cy="864000"/>
          </a:xfrm>
          <a:prstGeom prst="ellipse">
            <a:avLst/>
          </a:prstGeom>
          <a:solidFill>
            <a:srgbClr val="FF3333"/>
          </a:solidFill>
          <a:ln w="38100">
            <a:solidFill>
              <a:schemeClr val="bg1"/>
            </a:solidFill>
          </a:ln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ru-RU" sz="32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10</a:t>
            </a:r>
            <a:endParaRPr lang="ru-RU" sz="32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0" name="Picture 2" descr="https://sun6-23.userapi.com/s/v1/ig1/XoymGYOj4-7STDQ3VkJR_3_ZryEm1Nkludf2REiS_MzwR3xIAb9dtxeQHz7zelRlJBE8fzKB.jpg?size=685x686&amp;quality=96&amp;crop=98,21,685,686&amp;ava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1917" y="1643963"/>
            <a:ext cx="5075996" cy="508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36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7542380" y="4037154"/>
            <a:ext cx="4471820" cy="2595995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Прямоугольник с двумя скругленными соседними углами 38"/>
          <p:cNvSpPr/>
          <p:nvPr/>
        </p:nvSpPr>
        <p:spPr>
          <a:xfrm>
            <a:off x="7542380" y="1077932"/>
            <a:ext cx="4471820" cy="2819193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F3333">
              <a:alpha val="3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8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Перспективы развития дополнительного образования в муниципальном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образовании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51" name="Скругленный прямоугольник 50"/>
          <p:cNvSpPr/>
          <p:nvPr/>
        </p:nvSpPr>
        <p:spPr>
          <a:xfrm>
            <a:off x="108126" y="1096865"/>
            <a:ext cx="7229121" cy="991817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7175" defTabSz="271463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Выполнение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основных показателей муниципальной целевой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модели развития ДО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51393" y="1148681"/>
            <a:ext cx="1351568" cy="920752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>
            <a:grpSpLocks noChangeAspect="1"/>
          </p:cNvGrpSpPr>
          <p:nvPr/>
        </p:nvGrpSpPr>
        <p:grpSpPr>
          <a:xfrm>
            <a:off x="541249" y="1191003"/>
            <a:ext cx="756000" cy="756000"/>
            <a:chOff x="1707478" y="4173316"/>
            <a:chExt cx="1476014" cy="1476014"/>
          </a:xfrm>
        </p:grpSpPr>
        <p:sp>
          <p:nvSpPr>
            <p:cNvPr id="58" name="Овал 57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Скругленный прямоугольник 26"/>
          <p:cNvSpPr/>
          <p:nvPr/>
        </p:nvSpPr>
        <p:spPr>
          <a:xfrm>
            <a:off x="137002" y="2269788"/>
            <a:ext cx="7229121" cy="114718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7175" defTabSz="271463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Разработка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и внедрение </a:t>
            </a:r>
            <a:r>
              <a:rPr lang="ru-RU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разноуровневых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и сетевых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ДОП, а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также дистанционных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образовательных курсов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1018" y="2292727"/>
            <a:ext cx="1351568" cy="1181994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>
            <a:grpSpLocks noChangeAspect="1"/>
          </p:cNvGrpSpPr>
          <p:nvPr/>
        </p:nvGrpSpPr>
        <p:grpSpPr>
          <a:xfrm>
            <a:off x="464247" y="2540318"/>
            <a:ext cx="756000" cy="756000"/>
            <a:chOff x="1707478" y="4173316"/>
            <a:chExt cx="1476014" cy="1476014"/>
          </a:xfrm>
        </p:grpSpPr>
        <p:sp>
          <p:nvSpPr>
            <p:cNvPr id="30" name="Овал 29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Скругленный прямоугольник 31"/>
          <p:cNvSpPr/>
          <p:nvPr/>
        </p:nvSpPr>
        <p:spPr>
          <a:xfrm>
            <a:off x="151393" y="4892970"/>
            <a:ext cx="7229121" cy="1074694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7175" defTabSz="271463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Организация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работы по привлечению кадрового потенциала в отрасль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ДО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94660" y="4944784"/>
            <a:ext cx="1351568" cy="1099881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>
            <a:grpSpLocks noChangeAspect="1"/>
          </p:cNvGrpSpPr>
          <p:nvPr/>
        </p:nvGrpSpPr>
        <p:grpSpPr>
          <a:xfrm>
            <a:off x="438400" y="5096301"/>
            <a:ext cx="756000" cy="756000"/>
            <a:chOff x="1707478" y="4173316"/>
            <a:chExt cx="1476014" cy="1476014"/>
          </a:xfrm>
        </p:grpSpPr>
        <p:sp>
          <p:nvSpPr>
            <p:cNvPr id="35" name="Овал 34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798290" y="1962267"/>
            <a:ext cx="3960000" cy="3960000"/>
            <a:chOff x="7637629" y="1796263"/>
            <a:chExt cx="4190303" cy="4200527"/>
          </a:xfrm>
        </p:grpSpPr>
        <p:pic>
          <p:nvPicPr>
            <p:cNvPr id="4098" name="Picture 2" descr="C:\Users\SMART\Downloads\Безымянный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893" t="2222" r="8254"/>
            <a:stretch/>
          </p:blipFill>
          <p:spPr bwMode="auto">
            <a:xfrm>
              <a:off x="7637630" y="1796263"/>
              <a:ext cx="4125745" cy="42005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Кольцо 1"/>
            <p:cNvSpPr/>
            <p:nvPr/>
          </p:nvSpPr>
          <p:spPr>
            <a:xfrm>
              <a:off x="7637629" y="1796264"/>
              <a:ext cx="4190303" cy="4200526"/>
            </a:xfrm>
            <a:prstGeom prst="donut">
              <a:avLst>
                <a:gd name="adj" fmla="val 254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7" name="Скругленный прямоугольник 36"/>
          <p:cNvSpPr/>
          <p:nvPr/>
        </p:nvSpPr>
        <p:spPr>
          <a:xfrm>
            <a:off x="130539" y="3640082"/>
            <a:ext cx="7229121" cy="1074694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7175" defTabSz="271463"/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Внедрение персонифицированного финансирования дополнительного образования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83431" y="3653394"/>
            <a:ext cx="1351568" cy="1099881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>
            <a:grpSpLocks noChangeAspect="1"/>
          </p:cNvGrpSpPr>
          <p:nvPr/>
        </p:nvGrpSpPr>
        <p:grpSpPr>
          <a:xfrm>
            <a:off x="330918" y="3814537"/>
            <a:ext cx="756000" cy="756000"/>
            <a:chOff x="1707478" y="4173316"/>
            <a:chExt cx="1476014" cy="1476014"/>
          </a:xfrm>
        </p:grpSpPr>
        <p:sp>
          <p:nvSpPr>
            <p:cNvPr id="43" name="Овал 42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2121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6C04ACF1-77C3-437B-B691-791473085035}"/>
              </a:ext>
            </a:extLst>
          </p:cNvPr>
          <p:cNvSpPr txBox="1">
            <a:spLocks/>
          </p:cNvSpPr>
          <p:nvPr/>
        </p:nvSpPr>
        <p:spPr>
          <a:xfrm>
            <a:off x="2485293" y="693427"/>
            <a:ext cx="6861727" cy="668648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852D317C-9D45-4533-8835-8227B9391195}"/>
              </a:ext>
            </a:extLst>
          </p:cNvPr>
          <p:cNvSpPr txBox="1">
            <a:spLocks/>
          </p:cNvSpPr>
          <p:nvPr/>
        </p:nvSpPr>
        <p:spPr>
          <a:xfrm>
            <a:off x="1913793" y="4283383"/>
            <a:ext cx="7743823" cy="21761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МО город Армавир</a:t>
            </a: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Контактные данные: </a:t>
            </a: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Муниципальное бюджетное учреждение дополнительного образования Дворец детского и юношеского творчества</a:t>
            </a: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Ул. К. Либкнехта, 48, Армавир, Краснодарский край, 352900</a:t>
            </a: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Контактный телефон/факс: 8(86137) 3-24-50</a:t>
            </a: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Электронная почта образовательной организации: armdvorets@yandex.ru</a:t>
            </a: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Сайт образовательной организации: http://dduyt.ru</a:t>
            </a:r>
          </a:p>
          <a:p>
            <a:pPr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5599450A-40E9-48E4-B42F-4EFB36937531}"/>
              </a:ext>
            </a:extLst>
          </p:cNvPr>
          <p:cNvSpPr txBox="1">
            <a:spLocks/>
          </p:cNvSpPr>
          <p:nvPr/>
        </p:nvSpPr>
        <p:spPr>
          <a:xfrm>
            <a:off x="715506" y="3248025"/>
            <a:ext cx="10401300" cy="712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</a:t>
            </a: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</a:t>
            </a: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ДЕТЕЙ КРАСНОДАРСКОГО КРАЯ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69081" y="1362877"/>
            <a:ext cx="6224245" cy="18387"/>
          </a:xfrm>
          <a:prstGeom prst="rect">
            <a:avLst/>
          </a:prstGeom>
          <a:gradFill>
            <a:gsLst>
              <a:gs pos="50000">
                <a:schemeClr val="bg1"/>
              </a:gs>
              <a:gs pos="10000">
                <a:schemeClr val="bg1">
                  <a:alpha val="0"/>
                </a:schemeClr>
              </a:gs>
              <a:gs pos="8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673580" y="4112402"/>
            <a:ext cx="6224245" cy="18387"/>
          </a:xfrm>
          <a:prstGeom prst="rect">
            <a:avLst/>
          </a:prstGeom>
          <a:gradFill>
            <a:gsLst>
              <a:gs pos="50000">
                <a:schemeClr val="bg1"/>
              </a:gs>
              <a:gs pos="10000">
                <a:schemeClr val="bg1">
                  <a:alpha val="0"/>
                </a:schemeClr>
              </a:gs>
              <a:gs pos="8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741457" y="1456475"/>
            <a:ext cx="1800000" cy="1800000"/>
          </a:xfrm>
          <a:prstGeom prst="ellipse">
            <a:avLst/>
          </a:prstGeom>
          <a:gradFill flip="none" rotWithShape="1">
            <a:gsLst>
              <a:gs pos="25000">
                <a:srgbClr val="1E487A"/>
              </a:gs>
              <a:gs pos="50000">
                <a:schemeClr val="bg1"/>
              </a:gs>
              <a:gs pos="82000">
                <a:srgbClr val="1E487A"/>
              </a:gs>
            </a:gsLst>
            <a:lin ang="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794723" y="1513965"/>
            <a:ext cx="1693468" cy="16850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Виктория\Презентация МОЦ 2022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989" y="1563006"/>
            <a:ext cx="1586936" cy="15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98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048428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рамках мероприятий по взаимодействию с образовательными организациями муниципального образования город Армавир</a:t>
            </a:r>
            <a:endParaRPr lang="ru-RU" sz="2200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6906" y="940120"/>
            <a:ext cx="12209419" cy="805553"/>
          </a:xfrm>
          <a:prstGeom prst="roundRect">
            <a:avLst>
              <a:gd name="adj" fmla="val 0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 связи с проведенной реорганизацией и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развитием</a:t>
            </a:r>
          </a:p>
          <a:p>
            <a:pPr algn="ctr"/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естественнонаучной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направленности,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обострились проблемы </a:t>
            </a:r>
            <a:endParaRPr lang="ru-RU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5532" y="1808589"/>
            <a:ext cx="6336316" cy="796516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defTabSz="271463"/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нехватка профильного кадрового потенциала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8801" y="1860405"/>
            <a:ext cx="1106514" cy="708074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>
            <a:grpSpLocks noChangeAspect="1"/>
          </p:cNvGrpSpPr>
          <p:nvPr/>
        </p:nvGrpSpPr>
        <p:grpSpPr>
          <a:xfrm>
            <a:off x="241484" y="1900847"/>
            <a:ext cx="612000" cy="612000"/>
            <a:chOff x="1707478" y="4173316"/>
            <a:chExt cx="1476014" cy="1476014"/>
          </a:xfrm>
        </p:grpSpPr>
        <p:sp>
          <p:nvSpPr>
            <p:cNvPr id="20" name="Овал 19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Скругленный прямоугольник 26"/>
          <p:cNvSpPr/>
          <p:nvPr/>
        </p:nvSpPr>
        <p:spPr>
          <a:xfrm>
            <a:off x="6618024" y="1791341"/>
            <a:ext cx="5501409" cy="813764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75" defTabSz="271463"/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нехватка материально-технической базы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661293" y="1843157"/>
            <a:ext cx="1106514" cy="723407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>
            <a:grpSpLocks noChangeAspect="1"/>
          </p:cNvGrpSpPr>
          <p:nvPr/>
        </p:nvGrpSpPr>
        <p:grpSpPr>
          <a:xfrm>
            <a:off x="6748698" y="1907200"/>
            <a:ext cx="612000" cy="612000"/>
            <a:chOff x="1707478" y="4173316"/>
            <a:chExt cx="1476014" cy="1476014"/>
          </a:xfrm>
        </p:grpSpPr>
        <p:sp>
          <p:nvSpPr>
            <p:cNvPr id="30" name="Овал 29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Прямоугольник 31"/>
          <p:cNvSpPr/>
          <p:nvPr/>
        </p:nvSpPr>
        <p:spPr>
          <a:xfrm>
            <a:off x="0" y="2676524"/>
            <a:ext cx="12192000" cy="4381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разработана «дорожная карта» по развитию естественнонаучной </a:t>
            </a:r>
            <a:r>
              <a:rPr lang="ru-RU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направленности</a:t>
            </a:r>
            <a:endParaRPr lang="ru-RU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35532" y="3181350"/>
            <a:ext cx="11875276" cy="3676650"/>
          </a:xfrm>
          <a:prstGeom prst="roundRect">
            <a:avLst>
              <a:gd name="adj" fmla="val 5921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18155" y="3272691"/>
            <a:ext cx="11555689" cy="489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66700">
              <a:tabLst>
                <a:tab pos="180975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налаживание сетевого межведомственного взаимодействия со средне-специальными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образовательными организациями</a:t>
            </a:r>
            <a:endParaRPr lang="ru-RU" sz="16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2791839" y="3969023"/>
            <a:ext cx="2016001" cy="2016000"/>
            <a:chOff x="1615858" y="4264134"/>
            <a:chExt cx="2268001" cy="2268000"/>
          </a:xfrm>
        </p:grpSpPr>
        <p:sp>
          <p:nvSpPr>
            <p:cNvPr id="39" name="Овал 38"/>
            <p:cNvSpPr>
              <a:spLocks noChangeAspect="1"/>
            </p:cNvSpPr>
            <p:nvPr/>
          </p:nvSpPr>
          <p:spPr>
            <a:xfrm>
              <a:off x="1615859" y="4264134"/>
              <a:ext cx="2268000" cy="2268000"/>
            </a:xfrm>
            <a:prstGeom prst="ellipse">
              <a:avLst/>
            </a:prstGeom>
            <a:gradFill flip="none" rotWithShape="1">
              <a:gsLst>
                <a:gs pos="25000">
                  <a:srgbClr val="1E487A"/>
                </a:gs>
                <a:gs pos="50000">
                  <a:schemeClr val="bg1"/>
                </a:gs>
                <a:gs pos="82000">
                  <a:srgbClr val="1E487A"/>
                </a:gs>
              </a:gsLst>
              <a:lin ang="0" scaled="1"/>
              <a:tileRect/>
            </a:gra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0" name="Овал 39"/>
            <p:cNvSpPr>
              <a:spLocks noChangeAspect="1"/>
            </p:cNvSpPr>
            <p:nvPr/>
          </p:nvSpPr>
          <p:spPr>
            <a:xfrm>
              <a:off x="1741859" y="4390134"/>
              <a:ext cx="2016000" cy="20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rgbClr val="1E487A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15858" y="4870825"/>
              <a:ext cx="2268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1E487A"/>
                  </a:solidFill>
                  <a:latin typeface="Cambria" pitchFamily="18" charset="0"/>
                  <a:ea typeface="Cambria" pitchFamily="18" charset="0"/>
                </a:rPr>
                <a:t>АРМАВИРСКИЙ АГРАРНО-ТЕХНОЛОГИЧЕСКИЙ ТЕХНИКУМ</a:t>
              </a:r>
              <a:endParaRPr lang="ru-RU" sz="1400" b="1" dirty="0">
                <a:solidFill>
                  <a:srgbClr val="1E487A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42" name="Прямоугольник с двумя скругленными соседними углами 41"/>
            <p:cNvSpPr/>
            <p:nvPr/>
          </p:nvSpPr>
          <p:spPr>
            <a:xfrm>
              <a:off x="1885397" y="4474917"/>
              <a:ext cx="1728923" cy="1656004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46000">
                  <a:schemeClr val="bg1">
                    <a:alpha val="0"/>
                  </a:schemeClr>
                </a:gs>
                <a:gs pos="1000">
                  <a:schemeClr val="accent5">
                    <a:lumMod val="7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3" name="Прямоугольник с двумя скругленными соседними углами 42"/>
            <p:cNvSpPr/>
            <p:nvPr/>
          </p:nvSpPr>
          <p:spPr>
            <a:xfrm rot="10800000">
              <a:off x="1885398" y="4678350"/>
              <a:ext cx="1728923" cy="1656004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46000">
                  <a:schemeClr val="bg1">
                    <a:alpha val="0"/>
                  </a:schemeClr>
                </a:gs>
                <a:gs pos="1000">
                  <a:schemeClr val="accent5">
                    <a:lumMod val="7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7310303" y="3953241"/>
            <a:ext cx="2016001" cy="2016000"/>
            <a:chOff x="5569523" y="4128318"/>
            <a:chExt cx="2268001" cy="2268000"/>
          </a:xfrm>
        </p:grpSpPr>
        <p:sp>
          <p:nvSpPr>
            <p:cNvPr id="44" name="Овал 43"/>
            <p:cNvSpPr>
              <a:spLocks noChangeAspect="1"/>
            </p:cNvSpPr>
            <p:nvPr/>
          </p:nvSpPr>
          <p:spPr>
            <a:xfrm>
              <a:off x="5569523" y="4128318"/>
              <a:ext cx="2268000" cy="2268000"/>
            </a:xfrm>
            <a:prstGeom prst="ellipse">
              <a:avLst/>
            </a:prstGeom>
            <a:gradFill flip="none" rotWithShape="1">
              <a:gsLst>
                <a:gs pos="25000">
                  <a:srgbClr val="1E487A"/>
                </a:gs>
                <a:gs pos="50000">
                  <a:schemeClr val="bg1"/>
                </a:gs>
                <a:gs pos="82000">
                  <a:srgbClr val="1E487A"/>
                </a:gs>
              </a:gsLst>
              <a:lin ang="0" scaled="1"/>
              <a:tileRect/>
            </a:gra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5" name="Овал 44"/>
            <p:cNvSpPr>
              <a:spLocks noChangeAspect="1"/>
            </p:cNvSpPr>
            <p:nvPr/>
          </p:nvSpPr>
          <p:spPr>
            <a:xfrm>
              <a:off x="5695523" y="4254318"/>
              <a:ext cx="2016000" cy="20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rgbClr val="1E487A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69524" y="4933950"/>
              <a:ext cx="2268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1E487A"/>
                  </a:solidFill>
                  <a:latin typeface="Cambria" pitchFamily="18" charset="0"/>
                  <a:ea typeface="Cambria" pitchFamily="18" charset="0"/>
                </a:rPr>
                <a:t>АРМАВИРСКИЙ МЕДИЦИНСКИЙ КОЛЛЕДЖ</a:t>
              </a:r>
              <a:endParaRPr lang="ru-RU" sz="1400" b="1" dirty="0">
                <a:solidFill>
                  <a:srgbClr val="1E487A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47" name="Прямоугольник с двумя скругленными соседними углами 46"/>
            <p:cNvSpPr/>
            <p:nvPr/>
          </p:nvSpPr>
          <p:spPr>
            <a:xfrm>
              <a:off x="5839061" y="4306448"/>
              <a:ext cx="1728923" cy="1656004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46000">
                  <a:schemeClr val="bg1">
                    <a:alpha val="0"/>
                  </a:schemeClr>
                </a:gs>
                <a:gs pos="1000">
                  <a:schemeClr val="accent5">
                    <a:lumMod val="7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8" name="Прямоугольник с двумя скругленными соседними углами 47"/>
            <p:cNvSpPr/>
            <p:nvPr/>
          </p:nvSpPr>
          <p:spPr>
            <a:xfrm rot="10800000">
              <a:off x="5846507" y="4581432"/>
              <a:ext cx="1728923" cy="1656004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46000">
                  <a:schemeClr val="bg1">
                    <a:alpha val="0"/>
                  </a:schemeClr>
                </a:gs>
                <a:gs pos="1000">
                  <a:schemeClr val="accent5">
                    <a:lumMod val="7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sp>
        <p:nvSpPr>
          <p:cNvPr id="49" name="Скругленный прямоугольник 48"/>
          <p:cNvSpPr/>
          <p:nvPr/>
        </p:nvSpPr>
        <p:spPr>
          <a:xfrm>
            <a:off x="295325" y="6323268"/>
            <a:ext cx="11555689" cy="489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66700">
              <a:tabLst>
                <a:tab pos="180975" algn="l"/>
              </a:tabLst>
            </a:pP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развитие государственно-частного партнерства с предприятиями города</a:t>
            </a:r>
          </a:p>
        </p:txBody>
      </p:sp>
      <p:pic>
        <p:nvPicPr>
          <p:cNvPr id="10244" name="Picture 4" descr="https://sun6-23.userapi.com/s/v1/if1/qRU0p_517ZHxXbOEEFTBAU2MFhP8Hj8vPZwBeRUQ6EDX9BLUdENnkDtkhmcE30vjRUVm_idO.jpg?size=850x850&amp;quality=96&amp;crop=30,30,850,850&amp;ava=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40" y="3813675"/>
            <a:ext cx="2412000" cy="2412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avatars.mds.yandex.net/get-images-cbir/6170765/kTEc3qicW46996MiwQdDEw8813/oc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7229" y="4081023"/>
            <a:ext cx="1908000" cy="190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Виктория\Презентация МОЦ 2022\ЛОГОТИП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169" y="3885675"/>
            <a:ext cx="230399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39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МОЦ г. Армавира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0" y="936255"/>
            <a:ext cx="12192000" cy="768720"/>
          </a:xfrm>
          <a:prstGeom prst="rect">
            <a:avLst/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ОО в МО г.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Армавир реализуют 796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ДОП,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по которым обучаются 22380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детей</a:t>
            </a:r>
          </a:p>
          <a:p>
            <a:pPr algn="ctr"/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возрасте от 5 до 18 лет, 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что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составляет 80%, из них: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118533" y="1820935"/>
            <a:ext cx="2396066" cy="761397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9 УЧРЕЖДЕНИЙ ДО</a:t>
            </a:r>
            <a:endParaRPr lang="ru-RU" sz="16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608110" y="1820935"/>
            <a:ext cx="1266700" cy="761397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248 ДОП</a:t>
            </a:r>
            <a:endParaRPr lang="ru-RU" sz="16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937877" y="1820934"/>
            <a:ext cx="1956734" cy="761397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11593 ребенка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265333" y="1820935"/>
            <a:ext cx="2195389" cy="761397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25 УЧРЕЖДЕНИЙ ОО</a:t>
            </a:r>
            <a:endParaRPr lang="ru-RU" sz="16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8506355" y="1820936"/>
            <a:ext cx="1266700" cy="761397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214 ДОП</a:t>
            </a:r>
            <a:endParaRPr lang="ru-RU" sz="16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836122" y="1820935"/>
            <a:ext cx="1956734" cy="761397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7676 </a:t>
            </a:r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ДЕТЕЙ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18533" y="2666997"/>
            <a:ext cx="2396067" cy="855136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43 УЧРЕЖДЕНИЙ ДОО</a:t>
            </a:r>
            <a:endParaRPr lang="ru-RU" sz="1600" b="1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608111" y="2666997"/>
            <a:ext cx="1266700" cy="855136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314 ДОП</a:t>
            </a:r>
            <a:endParaRPr lang="ru-RU" sz="16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937878" y="2666996"/>
            <a:ext cx="1956734" cy="855136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1642 </a:t>
            </a:r>
            <a:r>
              <a:rPr lang="ru-RU" sz="1600" b="1" cap="all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ребенка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265334" y="2666995"/>
            <a:ext cx="2195389" cy="855138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4 ОО СИСТЕМЫ «Физкультура и спорт»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8506356" y="2666996"/>
            <a:ext cx="1266700" cy="855137"/>
          </a:xfrm>
          <a:prstGeom prst="rect">
            <a:avLst/>
          </a:prstGeom>
          <a:solidFill>
            <a:srgbClr val="FF3333">
              <a:alpha val="49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8A1818"/>
                </a:solidFill>
                <a:latin typeface="Cambria" pitchFamily="18" charset="0"/>
                <a:ea typeface="Cambria" pitchFamily="18" charset="0"/>
              </a:rPr>
              <a:t>20 ДОП</a:t>
            </a:r>
            <a:endParaRPr lang="ru-RU" sz="1600" b="1" dirty="0">
              <a:solidFill>
                <a:srgbClr val="8A1818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9836123" y="2666995"/>
            <a:ext cx="1956734" cy="855137"/>
          </a:xfrm>
          <a:prstGeom prst="rect">
            <a:avLst/>
          </a:prstGeom>
          <a:solidFill>
            <a:srgbClr val="FF3333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1469 ДЕТЕЙ</a:t>
            </a:r>
            <a:endParaRPr lang="ru-RU" sz="1600" b="1" cap="all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0" y="3600080"/>
            <a:ext cx="12192000" cy="520012"/>
          </a:xfrm>
          <a:prstGeom prst="rect">
            <a:avLst/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охват </a:t>
            </a:r>
            <a:r>
              <a:rPr lang="ru-RU" b="1" cap="all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детей </a:t>
            </a:r>
            <a:r>
              <a:rPr lang="ru-RU" b="1" cap="all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 в МО город Армавир в разрезе направленностей:</a:t>
            </a:r>
            <a:endParaRPr lang="ru-RU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596334521"/>
              </p:ext>
            </p:extLst>
          </p:nvPr>
        </p:nvGraphicFramePr>
        <p:xfrm>
          <a:off x="128031" y="4120092"/>
          <a:ext cx="11817225" cy="297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3119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048428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Основные направления деятельности </a:t>
            </a:r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МОЦ</a:t>
            </a: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917541" y="928392"/>
            <a:ext cx="11150634" cy="7765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628650"/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осуществление организационной, методической, экспертно - консультационной поддержки участников системы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 МО город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Армавир</a:t>
            </a: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282358" y="855432"/>
            <a:ext cx="900000" cy="900000"/>
            <a:chOff x="173135" y="2501224"/>
            <a:chExt cx="1188000" cy="1188000"/>
          </a:xfrm>
        </p:grpSpPr>
        <p:sp>
          <p:nvSpPr>
            <p:cNvPr id="59" name="Овал 58"/>
            <p:cNvSpPr>
              <a:spLocks noChangeAspect="1"/>
            </p:cNvSpPr>
            <p:nvPr/>
          </p:nvSpPr>
          <p:spPr>
            <a:xfrm>
              <a:off x="173135" y="2501224"/>
              <a:ext cx="1188000" cy="1188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Picture 2" descr="C:\Виктория\Презентация МОЦ 2022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10" y="2534174"/>
              <a:ext cx="1137250" cy="113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917541" y="1937035"/>
            <a:ext cx="11150634" cy="77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628650"/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выявление, формирование и распространение на данной территории лучших практик современных, вариативных и востребованных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ДОП для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детей</a:t>
            </a:r>
          </a:p>
        </p:txBody>
      </p:sp>
      <p:grpSp>
        <p:nvGrpSpPr>
          <p:cNvPr id="32" name="Группа 31"/>
          <p:cNvGrpSpPr>
            <a:grpSpLocks noChangeAspect="1"/>
          </p:cNvGrpSpPr>
          <p:nvPr/>
        </p:nvGrpSpPr>
        <p:grpSpPr>
          <a:xfrm>
            <a:off x="290295" y="1875835"/>
            <a:ext cx="900000" cy="900000"/>
            <a:chOff x="173135" y="2501224"/>
            <a:chExt cx="1188000" cy="1188000"/>
          </a:xfrm>
        </p:grpSpPr>
        <p:sp>
          <p:nvSpPr>
            <p:cNvPr id="33" name="Овал 32"/>
            <p:cNvSpPr>
              <a:spLocks noChangeAspect="1"/>
            </p:cNvSpPr>
            <p:nvPr/>
          </p:nvSpPr>
          <p:spPr>
            <a:xfrm>
              <a:off x="173135" y="2501224"/>
              <a:ext cx="1188000" cy="1188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2" descr="C:\Виктория\Презентация МОЦ 2022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10" y="2534174"/>
              <a:ext cx="1137250" cy="113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Прямоугольник 35"/>
          <p:cNvSpPr/>
          <p:nvPr/>
        </p:nvSpPr>
        <p:spPr>
          <a:xfrm>
            <a:off x="982534" y="2929365"/>
            <a:ext cx="11150634" cy="77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628650"/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распространение моделей сетевого взаимодействия при реализации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ДОП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по направленностям</a:t>
            </a:r>
          </a:p>
        </p:txBody>
      </p:sp>
      <p:grpSp>
        <p:nvGrpSpPr>
          <p:cNvPr id="37" name="Группа 36"/>
          <p:cNvGrpSpPr>
            <a:grpSpLocks noChangeAspect="1"/>
          </p:cNvGrpSpPr>
          <p:nvPr/>
        </p:nvGrpSpPr>
        <p:grpSpPr>
          <a:xfrm>
            <a:off x="282357" y="2868165"/>
            <a:ext cx="900000" cy="900000"/>
            <a:chOff x="173135" y="2501224"/>
            <a:chExt cx="1188000" cy="1188000"/>
          </a:xfrm>
        </p:grpSpPr>
        <p:sp>
          <p:nvSpPr>
            <p:cNvPr id="39" name="Овал 38"/>
            <p:cNvSpPr>
              <a:spLocks noChangeAspect="1"/>
            </p:cNvSpPr>
            <p:nvPr/>
          </p:nvSpPr>
          <p:spPr>
            <a:xfrm>
              <a:off x="173135" y="2501224"/>
              <a:ext cx="1188000" cy="1188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Picture 2" descr="C:\Виктория\Презентация МОЦ 2022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10" y="2534174"/>
              <a:ext cx="1137250" cy="113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Прямоугольник 40"/>
          <p:cNvSpPr/>
          <p:nvPr/>
        </p:nvSpPr>
        <p:spPr>
          <a:xfrm>
            <a:off x="969462" y="3935323"/>
            <a:ext cx="11150634" cy="77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628650"/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развитие кадрового потенциала системы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 МО город Армавира</a:t>
            </a:r>
            <a:endParaRPr lang="ru-RU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42" name="Группа 41"/>
          <p:cNvGrpSpPr>
            <a:grpSpLocks noChangeAspect="1"/>
          </p:cNvGrpSpPr>
          <p:nvPr/>
        </p:nvGrpSpPr>
        <p:grpSpPr>
          <a:xfrm>
            <a:off x="285831" y="3886854"/>
            <a:ext cx="900000" cy="900000"/>
            <a:chOff x="173135" y="2501224"/>
            <a:chExt cx="1188000" cy="1188000"/>
          </a:xfrm>
        </p:grpSpPr>
        <p:sp>
          <p:nvSpPr>
            <p:cNvPr id="43" name="Овал 42"/>
            <p:cNvSpPr>
              <a:spLocks noChangeAspect="1"/>
            </p:cNvSpPr>
            <p:nvPr/>
          </p:nvSpPr>
          <p:spPr>
            <a:xfrm>
              <a:off x="173135" y="2501224"/>
              <a:ext cx="1188000" cy="1188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2" descr="C:\Виктория\Презентация МОЦ 2022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10" y="2534174"/>
              <a:ext cx="1137250" cy="113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Прямоугольник 44"/>
          <p:cNvSpPr/>
          <p:nvPr/>
        </p:nvSpPr>
        <p:spPr>
          <a:xfrm>
            <a:off x="1007717" y="4926231"/>
            <a:ext cx="11150634" cy="77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628650"/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организационное, методическое и аналитическое сопровождение муниципальных образовательных организаций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ДО МО город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Армавир</a:t>
            </a:r>
          </a:p>
        </p:txBody>
      </p:sp>
      <p:grpSp>
        <p:nvGrpSpPr>
          <p:cNvPr id="46" name="Группа 45"/>
          <p:cNvGrpSpPr>
            <a:grpSpLocks noChangeAspect="1"/>
          </p:cNvGrpSpPr>
          <p:nvPr/>
        </p:nvGrpSpPr>
        <p:grpSpPr>
          <a:xfrm>
            <a:off x="317135" y="4889727"/>
            <a:ext cx="900000" cy="900000"/>
            <a:chOff x="173135" y="2501224"/>
            <a:chExt cx="1188000" cy="1188000"/>
          </a:xfrm>
        </p:grpSpPr>
        <p:sp>
          <p:nvSpPr>
            <p:cNvPr id="47" name="Овал 46"/>
            <p:cNvSpPr>
              <a:spLocks noChangeAspect="1"/>
            </p:cNvSpPr>
            <p:nvPr/>
          </p:nvSpPr>
          <p:spPr>
            <a:xfrm>
              <a:off x="173135" y="2501224"/>
              <a:ext cx="1188000" cy="1188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Picture 2" descr="C:\Виктория\Презентация МОЦ 2022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10" y="2534174"/>
              <a:ext cx="1137250" cy="113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Прямоугольник 48"/>
          <p:cNvSpPr/>
          <p:nvPr/>
        </p:nvSpPr>
        <p:spPr>
          <a:xfrm>
            <a:off x="1007717" y="5933757"/>
            <a:ext cx="11150634" cy="77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marL="628650"/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выявление, сопровождение и поддержка детей с различными образовательными потребностями в </a:t>
            </a:r>
            <a:r>
              <a:rPr lang="ru-RU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МО город </a:t>
            </a:r>
            <a:r>
              <a:rPr lang="ru-RU" dirty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Армавир</a:t>
            </a:r>
          </a:p>
        </p:txBody>
      </p:sp>
      <p:grpSp>
        <p:nvGrpSpPr>
          <p:cNvPr id="50" name="Группа 49"/>
          <p:cNvGrpSpPr>
            <a:grpSpLocks noChangeAspect="1"/>
          </p:cNvGrpSpPr>
          <p:nvPr/>
        </p:nvGrpSpPr>
        <p:grpSpPr>
          <a:xfrm>
            <a:off x="346376" y="5872557"/>
            <a:ext cx="900000" cy="900000"/>
            <a:chOff x="173135" y="2501224"/>
            <a:chExt cx="1188000" cy="1188000"/>
          </a:xfrm>
        </p:grpSpPr>
        <p:sp>
          <p:nvSpPr>
            <p:cNvPr id="51" name="Овал 50"/>
            <p:cNvSpPr>
              <a:spLocks noChangeAspect="1"/>
            </p:cNvSpPr>
            <p:nvPr/>
          </p:nvSpPr>
          <p:spPr>
            <a:xfrm>
              <a:off x="173135" y="2501224"/>
              <a:ext cx="1188000" cy="1188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Picture 2" descr="C:\Виктория\Презентация МОЦ 2022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10" y="2534174"/>
              <a:ext cx="1137250" cy="113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4366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="" xmlns:a16="http://schemas.microsoft.com/office/drawing/2014/main" id="{09C1C666-6ADC-408D-8799-2186B26E3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33328"/>
            <a:ext cx="12192000" cy="3231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spc="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РЕГИОНАЛЬНЫЙ МОДЕЛЬНЫЙ ЦЕНТР ДОПОЛНИТЕЛЬНОГО ОБРАЗОВАНИЯ ДЕТЕЙ КРАСНОДАРСКОГО КРАЯ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15858" y="0"/>
            <a:ext cx="10048428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рамках мероприятий по взаимодействию с образовательными организациями муниципального образования город Армавир</a:t>
            </a:r>
            <a:endParaRPr lang="ru-RU" sz="2200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t="13881" r="25206" b="4735"/>
          <a:stretch/>
        </p:blipFill>
        <p:spPr bwMode="auto">
          <a:xfrm>
            <a:off x="5864770" y="1045112"/>
            <a:ext cx="5772174" cy="514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766" y="1045112"/>
            <a:ext cx="5063804" cy="928068"/>
          </a:xfrm>
          <a:prstGeom prst="rect">
            <a:avLst/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r>
              <a:rPr lang="ru-RU" sz="16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Оказание консультационной помощи модераторам и ответственным специалистам образовательных организаций в МО г. Армавир</a:t>
            </a:r>
            <a:endParaRPr lang="ru-RU" sz="1600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13" t="24722" r="24922" b="27639"/>
          <a:stretch/>
        </p:blipFill>
        <p:spPr bwMode="auto">
          <a:xfrm>
            <a:off x="539015" y="1982933"/>
            <a:ext cx="5023496" cy="33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4144" y="5419023"/>
            <a:ext cx="4975571" cy="903170"/>
          </a:xfrm>
          <a:prstGeom prst="rect">
            <a:avLst/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r>
              <a:rPr lang="ru-RU" sz="16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Проведена встреча с руководителем центра молодежной политики г. Армавира </a:t>
            </a:r>
            <a:r>
              <a:rPr lang="ru-RU" sz="1600" dirty="0" err="1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В.Ю.Шауловым</a:t>
            </a:r>
            <a:r>
              <a:rPr lang="ru-RU" sz="1600" dirty="0" smtClean="0">
                <a:solidFill>
                  <a:srgbClr val="183962"/>
                </a:solidFill>
                <a:latin typeface="Cambria" pitchFamily="18" charset="0"/>
                <a:ea typeface="Cambria" pitchFamily="18" charset="0"/>
              </a:rPr>
              <a:t> по вопросу сетевого взаимодействия</a:t>
            </a:r>
            <a:endParaRPr lang="ru-RU" sz="1600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048428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рамках мероприятий по взаимодействию с образовательными организациями муниципального образования город Армавир</a:t>
            </a:r>
            <a:endParaRPr lang="ru-RU" sz="2200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35428" y="1724237"/>
            <a:ext cx="1132114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Август 2022 г. : Муниципальный опорный центр представил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свой опыт работы в рамках краевого августовского совещания в акселерационной площадке для руководящих и педагогических работников дополнительного образования детей Краснодарского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края</a:t>
            </a: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3314700"/>
            <a:ext cx="5667376" cy="325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4" y="3294980"/>
            <a:ext cx="5715001" cy="321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362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576142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 рамках мероприятий по внедрению и распространению персонифицированного финансирования дополнительного образования детей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186459" y="963565"/>
            <a:ext cx="11819081" cy="2309024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5713" algn="ctr" defTabSz="271463"/>
            <a:r>
              <a:rPr lang="ru-RU" dirty="0" smtClean="0">
                <a:solidFill>
                  <a:schemeClr val="tx1"/>
                </a:solidFill>
              </a:rPr>
              <a:t>В октябре 2022 года - обсуждение этапов реализации «Вариативной модели повышения доступности дополнительного образования для детей с особыми образовательными потребностями и обеспечения образовательного пространства для обучающихся сельской местности» с директорами учреждений дополнительного образования муниципального образования город Армавир (модель утверждена приказом УО от 30.12.2020 г № 997)</a:t>
            </a:r>
            <a:endParaRPr lang="ru-RU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29728" y="1015380"/>
            <a:ext cx="1106514" cy="1440944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6"/>
          <p:cNvGrpSpPr>
            <a:grpSpLocks noChangeAspect="1"/>
          </p:cNvGrpSpPr>
          <p:nvPr/>
        </p:nvGrpSpPr>
        <p:grpSpPr>
          <a:xfrm>
            <a:off x="419878" y="1253443"/>
            <a:ext cx="828000" cy="828000"/>
            <a:chOff x="1707478" y="4173316"/>
            <a:chExt cx="1476014" cy="1476014"/>
          </a:xfrm>
        </p:grpSpPr>
        <p:sp>
          <p:nvSpPr>
            <p:cNvPr id="50" name="Овал 49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Скругленный прямоугольник 61"/>
          <p:cNvSpPr/>
          <p:nvPr/>
        </p:nvSpPr>
        <p:spPr>
          <a:xfrm>
            <a:off x="170788" y="3609475"/>
            <a:ext cx="11819081" cy="2589194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 cap="rnd" cmpd="thickThin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5713" defTabSz="271463"/>
            <a:r>
              <a:rPr lang="ru-RU" dirty="0" smtClean="0">
                <a:solidFill>
                  <a:schemeClr val="tx1"/>
                </a:solidFill>
              </a:rPr>
              <a:t>В ноябре 2022 года - конференция для методистов и педагогических работников учреждений дополнительного образования города по теме: «Современное учебное занятие в системе дополнительного образования. Особенности моделирования и проведения открытого занятия»</a:t>
            </a:r>
            <a:endParaRPr lang="ru-RU" dirty="0">
              <a:solidFill>
                <a:schemeClr val="tx1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10476" y="3785414"/>
            <a:ext cx="1106514" cy="1315306"/>
          </a:xfrm>
          <a:prstGeom prst="rect">
            <a:avLst/>
          </a:prstGeom>
          <a:gradFill flip="none" rotWithShape="1">
            <a:gsLst>
              <a:gs pos="0">
                <a:srgbClr val="115EA8"/>
              </a:gs>
              <a:gs pos="46000">
                <a:srgbClr val="115EA8">
                  <a:alpha val="45000"/>
                </a:srgbClr>
              </a:gs>
              <a:gs pos="86000">
                <a:schemeClr val="accent1">
                  <a:shade val="100000"/>
                  <a:satMod val="115000"/>
                  <a:alpha val="0"/>
                  <a:lumMod val="36000"/>
                  <a:lumOff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63"/>
          <p:cNvGrpSpPr>
            <a:grpSpLocks noChangeAspect="1"/>
          </p:cNvGrpSpPr>
          <p:nvPr/>
        </p:nvGrpSpPr>
        <p:grpSpPr>
          <a:xfrm>
            <a:off x="342873" y="3879096"/>
            <a:ext cx="828000" cy="828000"/>
            <a:chOff x="1707478" y="4173316"/>
            <a:chExt cx="1476014" cy="1476014"/>
          </a:xfrm>
        </p:grpSpPr>
        <p:sp>
          <p:nvSpPr>
            <p:cNvPr id="65" name="Овал 64"/>
            <p:cNvSpPr>
              <a:spLocks noChangeAspect="1"/>
            </p:cNvSpPr>
            <p:nvPr/>
          </p:nvSpPr>
          <p:spPr>
            <a:xfrm>
              <a:off x="1707478" y="4173316"/>
              <a:ext cx="1476014" cy="1476014"/>
            </a:xfrm>
            <a:prstGeom prst="ellipse">
              <a:avLst/>
            </a:prstGeom>
            <a:solidFill>
              <a:srgbClr val="4472C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Picture 6" descr="https://orcaschool.ru/wp-content/uploads/2019/09/depositphotos_51028307_l-20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11" y="4341671"/>
              <a:ext cx="1169948" cy="116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7435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9286876" y="940120"/>
            <a:ext cx="2800350" cy="5746430"/>
          </a:xfrm>
          <a:prstGeom prst="roundRect">
            <a:avLst>
              <a:gd name="adj" fmla="val 5846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200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130274" y="940120"/>
            <a:ext cx="2880001" cy="5746430"/>
          </a:xfrm>
          <a:prstGeom prst="roundRect">
            <a:avLst>
              <a:gd name="adj" fmla="val 5846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200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1" y="940120"/>
            <a:ext cx="3086100" cy="5746430"/>
          </a:xfrm>
          <a:prstGeom prst="roundRect">
            <a:avLst>
              <a:gd name="adj" fmla="val 5846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200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55576" y="940120"/>
            <a:ext cx="2872759" cy="5746430"/>
          </a:xfrm>
          <a:prstGeom prst="roundRect">
            <a:avLst>
              <a:gd name="adj" fmla="val 5846"/>
            </a:avLst>
          </a:prstGeom>
          <a:solidFill>
            <a:srgbClr val="0070C0">
              <a:alpha val="23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ru-RU" sz="2200" b="1" cap="all" dirty="0">
              <a:solidFill>
                <a:srgbClr val="18396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-1"/>
            <a:ext cx="12192000" cy="855433"/>
          </a:xfrm>
          <a:prstGeom prst="rect">
            <a:avLst/>
          </a:prstGeom>
          <a:solidFill>
            <a:srgbClr val="0070C0">
              <a:alpha val="37000"/>
            </a:srgbClr>
          </a:solidFill>
        </p:spPr>
        <p:txBody>
          <a:bodyPr wrap="square">
            <a:noAutofit/>
          </a:bodyPr>
          <a:lstStyle/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5858" y="0"/>
            <a:ext cx="10048428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</a:t>
            </a:r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пециалисты </a:t>
            </a:r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МОЦ </a:t>
            </a:r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ДО МО г. </a:t>
            </a:r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Армавир </a:t>
            </a:r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муниципальные операторы </a:t>
            </a:r>
            <a:r>
              <a:rPr lang="ru-RU" sz="2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</a:t>
            </a:r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координаторы акций </a:t>
            </a:r>
            <a:endParaRPr lang="ru-RU" sz="2200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Шестиугольник 2"/>
          <p:cNvSpPr>
            <a:spLocks noChangeAspect="1"/>
          </p:cNvSpPr>
          <p:nvPr/>
        </p:nvSpPr>
        <p:spPr>
          <a:xfrm>
            <a:off x="293411" y="10160"/>
            <a:ext cx="947448" cy="797520"/>
          </a:xfrm>
          <a:custGeom>
            <a:avLst/>
            <a:gdLst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30288 w 937288"/>
              <a:gd name="connsiteY4" fmla="*/ 82800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8000"/>
              <a:gd name="connsiteX1" fmla="*/ 207000 w 937288"/>
              <a:gd name="connsiteY1" fmla="*/ 0 h 828000"/>
              <a:gd name="connsiteX2" fmla="*/ 730288 w 937288"/>
              <a:gd name="connsiteY2" fmla="*/ 0 h 828000"/>
              <a:gd name="connsiteX3" fmla="*/ 937288 w 937288"/>
              <a:gd name="connsiteY3" fmla="*/ 414000 h 828000"/>
              <a:gd name="connsiteX4" fmla="*/ 704888 w 937288"/>
              <a:gd name="connsiteY4" fmla="*/ 817840 h 828000"/>
              <a:gd name="connsiteX5" fmla="*/ 207000 w 937288"/>
              <a:gd name="connsiteY5" fmla="*/ 828000 h 828000"/>
              <a:gd name="connsiteX6" fmla="*/ 0 w 937288"/>
              <a:gd name="connsiteY6" fmla="*/ 414000 h 828000"/>
              <a:gd name="connsiteX0" fmla="*/ 0 w 937288"/>
              <a:gd name="connsiteY0" fmla="*/ 414000 h 822920"/>
              <a:gd name="connsiteX1" fmla="*/ 207000 w 937288"/>
              <a:gd name="connsiteY1" fmla="*/ 0 h 822920"/>
              <a:gd name="connsiteX2" fmla="*/ 730288 w 937288"/>
              <a:gd name="connsiteY2" fmla="*/ 0 h 822920"/>
              <a:gd name="connsiteX3" fmla="*/ 937288 w 937288"/>
              <a:gd name="connsiteY3" fmla="*/ 414000 h 822920"/>
              <a:gd name="connsiteX4" fmla="*/ 704888 w 937288"/>
              <a:gd name="connsiteY4" fmla="*/ 817840 h 822920"/>
              <a:gd name="connsiteX5" fmla="*/ 222240 w 937288"/>
              <a:gd name="connsiteY5" fmla="*/ 822920 h 822920"/>
              <a:gd name="connsiteX6" fmla="*/ 0 w 937288"/>
              <a:gd name="connsiteY6" fmla="*/ 414000 h 822920"/>
              <a:gd name="connsiteX0" fmla="*/ 0 w 957608"/>
              <a:gd name="connsiteY0" fmla="*/ 424160 h 822920"/>
              <a:gd name="connsiteX1" fmla="*/ 227320 w 957608"/>
              <a:gd name="connsiteY1" fmla="*/ 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24160 h 822920"/>
              <a:gd name="connsiteX1" fmla="*/ 237480 w 957608"/>
              <a:gd name="connsiteY1" fmla="*/ 10160 h 822920"/>
              <a:gd name="connsiteX2" fmla="*/ 750608 w 957608"/>
              <a:gd name="connsiteY2" fmla="*/ 0 h 822920"/>
              <a:gd name="connsiteX3" fmla="*/ 957608 w 957608"/>
              <a:gd name="connsiteY3" fmla="*/ 414000 h 822920"/>
              <a:gd name="connsiteX4" fmla="*/ 725208 w 957608"/>
              <a:gd name="connsiteY4" fmla="*/ 817840 h 822920"/>
              <a:gd name="connsiteX5" fmla="*/ 242560 w 957608"/>
              <a:gd name="connsiteY5" fmla="*/ 822920 h 822920"/>
              <a:gd name="connsiteX6" fmla="*/ 0 w 957608"/>
              <a:gd name="connsiteY6" fmla="*/ 424160 h 822920"/>
              <a:gd name="connsiteX0" fmla="*/ 0 w 957608"/>
              <a:gd name="connsiteY0" fmla="*/ 414000 h 812760"/>
              <a:gd name="connsiteX1" fmla="*/ 237480 w 957608"/>
              <a:gd name="connsiteY1" fmla="*/ 0 h 812760"/>
              <a:gd name="connsiteX2" fmla="*/ 725208 w 957608"/>
              <a:gd name="connsiteY2" fmla="*/ 0 h 812760"/>
              <a:gd name="connsiteX3" fmla="*/ 957608 w 957608"/>
              <a:gd name="connsiteY3" fmla="*/ 403840 h 812760"/>
              <a:gd name="connsiteX4" fmla="*/ 725208 w 957608"/>
              <a:gd name="connsiteY4" fmla="*/ 807680 h 812760"/>
              <a:gd name="connsiteX5" fmla="*/ 242560 w 957608"/>
              <a:gd name="connsiteY5" fmla="*/ 812760 h 812760"/>
              <a:gd name="connsiteX6" fmla="*/ 0 w 95760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5208 w 947448"/>
              <a:gd name="connsiteY4" fmla="*/ 80768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812760"/>
              <a:gd name="connsiteX1" fmla="*/ 237480 w 947448"/>
              <a:gd name="connsiteY1" fmla="*/ 0 h 812760"/>
              <a:gd name="connsiteX2" fmla="*/ 725208 w 947448"/>
              <a:gd name="connsiteY2" fmla="*/ 0 h 812760"/>
              <a:gd name="connsiteX3" fmla="*/ 947448 w 947448"/>
              <a:gd name="connsiteY3" fmla="*/ 398760 h 812760"/>
              <a:gd name="connsiteX4" fmla="*/ 720128 w 947448"/>
              <a:gd name="connsiteY4" fmla="*/ 787360 h 812760"/>
              <a:gd name="connsiteX5" fmla="*/ 242560 w 947448"/>
              <a:gd name="connsiteY5" fmla="*/ 812760 h 812760"/>
              <a:gd name="connsiteX6" fmla="*/ 0 w 947448"/>
              <a:gd name="connsiteY6" fmla="*/ 414000 h 81276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0 w 947448"/>
              <a:gd name="connsiteY6" fmla="*/ 414000 h 797520"/>
              <a:gd name="connsiteX0" fmla="*/ 0 w 947448"/>
              <a:gd name="connsiteY0" fmla="*/ 414000 h 797520"/>
              <a:gd name="connsiteX1" fmla="*/ 237480 w 947448"/>
              <a:gd name="connsiteY1" fmla="*/ 0 h 797520"/>
              <a:gd name="connsiteX2" fmla="*/ 725208 w 947448"/>
              <a:gd name="connsiteY2" fmla="*/ 0 h 797520"/>
              <a:gd name="connsiteX3" fmla="*/ 947448 w 947448"/>
              <a:gd name="connsiteY3" fmla="*/ 398760 h 797520"/>
              <a:gd name="connsiteX4" fmla="*/ 720128 w 947448"/>
              <a:gd name="connsiteY4" fmla="*/ 787360 h 797520"/>
              <a:gd name="connsiteX5" fmla="*/ 242560 w 947448"/>
              <a:gd name="connsiteY5" fmla="*/ 797520 h 797520"/>
              <a:gd name="connsiteX6" fmla="*/ 11389 w 947448"/>
              <a:gd name="connsiteY6" fmla="*/ 396240 h 797520"/>
              <a:gd name="connsiteX7" fmla="*/ 0 w 947448"/>
              <a:gd name="connsiteY7" fmla="*/ 414000 h 79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448" h="797520">
                <a:moveTo>
                  <a:pt x="0" y="414000"/>
                </a:moveTo>
                <a:lnTo>
                  <a:pt x="237480" y="0"/>
                </a:lnTo>
                <a:lnTo>
                  <a:pt x="725208" y="0"/>
                </a:lnTo>
                <a:lnTo>
                  <a:pt x="947448" y="398760"/>
                </a:lnTo>
                <a:lnTo>
                  <a:pt x="720128" y="787360"/>
                </a:lnTo>
                <a:lnTo>
                  <a:pt x="242560" y="797520"/>
                </a:lnTo>
                <a:cubicBezTo>
                  <a:pt x="167196" y="672227"/>
                  <a:pt x="86753" y="521533"/>
                  <a:pt x="11389" y="396240"/>
                </a:cubicBezTo>
                <a:lnTo>
                  <a:pt x="0" y="414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3" b="9603"/>
          <a:stretch/>
        </p:blipFill>
        <p:spPr>
          <a:xfrm>
            <a:off x="270000" y="-52704"/>
            <a:ext cx="1005488" cy="856915"/>
          </a:xfrm>
          <a:prstGeom prst="rect">
            <a:avLst/>
          </a:prstGeom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5565" y="2349200"/>
            <a:ext cx="2519250" cy="256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5" descr="https://vesmoucdt.ru/wp-content/uploads/logo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:\Users\SMART\Downloads\logo-7.jpg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69"/>
          <a:stretch/>
        </p:blipFill>
        <p:spPr bwMode="auto">
          <a:xfrm>
            <a:off x="6446539" y="2401253"/>
            <a:ext cx="2464252" cy="24386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MART\Downloads\DBFwutV1I7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50" t="12575" r="28906" b="12164"/>
          <a:stretch/>
        </p:blipFill>
        <p:spPr bwMode="auto">
          <a:xfrm>
            <a:off x="9382259" y="2401253"/>
            <a:ext cx="2512426" cy="25297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evdim.ru/images/4a421675-c23d-4318-bc98-8aa3d67beeb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83" r="13050"/>
          <a:stretch/>
        </p:blipFill>
        <p:spPr bwMode="auto">
          <a:xfrm>
            <a:off x="270000" y="2401253"/>
            <a:ext cx="2653741" cy="26374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67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1821</Words>
  <Application>Microsoft Office PowerPoint</Application>
  <PresentationFormat>Произвольный</PresentationFormat>
  <Paragraphs>229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Smart</cp:lastModifiedBy>
  <cp:revision>559</cp:revision>
  <cp:lastPrinted>2021-01-27T08:19:39Z</cp:lastPrinted>
  <dcterms:created xsi:type="dcterms:W3CDTF">2021-01-18T13:17:41Z</dcterms:created>
  <dcterms:modified xsi:type="dcterms:W3CDTF">2023-02-13T09:51:20Z</dcterms:modified>
</cp:coreProperties>
</file>