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62" r:id="rId4"/>
    <p:sldId id="263" r:id="rId5"/>
    <p:sldId id="271" r:id="rId6"/>
    <p:sldId id="272" r:id="rId7"/>
    <p:sldId id="274" r:id="rId8"/>
    <p:sldId id="275" r:id="rId9"/>
    <p:sldId id="276" r:id="rId10"/>
    <p:sldId id="277" r:id="rId11"/>
    <p:sldId id="284" r:id="rId12"/>
    <p:sldId id="278" r:id="rId13"/>
    <p:sldId id="279" r:id="rId14"/>
    <p:sldId id="280" r:id="rId15"/>
    <p:sldId id="281" r:id="rId16"/>
    <p:sldId id="282" r:id="rId17"/>
    <p:sldId id="283" r:id="rId18"/>
    <p:sldId id="258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23B"/>
    <a:srgbClr val="33CC33"/>
    <a:srgbClr val="0082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70" d="100"/>
          <a:sy n="70" d="100"/>
        </p:scale>
        <p:origin x="-714" y="-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 на 2021 год</c:v>
                </c:pt>
              </c:strCache>
            </c:strRef>
          </c:tx>
          <c:invertIfNegative val="0"/>
          <c:cat>
            <c:strRef>
              <c:f>Лист1!$A$2:$A$13</c:f>
              <c:strCache>
                <c:ptCount val="11"/>
                <c:pt idx="0">
                  <c:v>Охват детей ДО в возрасте от 5 до 18 лет (%)</c:v>
                </c:pt>
                <c:pt idx="1">
                  <c:v>Удельный вес численности детей,охваченных программами технической и естественнонаучной направленностями (%)</c:v>
                </c:pt>
                <c:pt idx="2">
                  <c:v>Доля детей, охваченных дополнительным образованием с использованием персонифицированного финансирования (%)</c:v>
                </c:pt>
                <c:pt idx="3">
                  <c:v>Количество реализуемых разноуровневых программ</c:v>
                </c:pt>
                <c:pt idx="4">
                  <c:v>Количество реализуемых программ в сетевой форме</c:v>
                </c:pt>
                <c:pt idx="5">
                  <c:v>Количество программ технической направленности</c:v>
                </c:pt>
                <c:pt idx="6">
                  <c:v>Количество программ естественно-научной направленности</c:v>
                </c:pt>
                <c:pt idx="7">
                  <c:v>Количество заочных школ</c:v>
                </c:pt>
                <c:pt idx="8">
                  <c:v>Количество внедренных моделей обеспечения доступности ДО для детей сельской местности</c:v>
                </c:pt>
                <c:pt idx="9">
                  <c:v>Количество дополнительных общеобразовательных программ,реализуемых дистанционно</c:v>
                </c:pt>
                <c:pt idx="10">
                  <c:v>Доля детей с ОВЗ и инвалидностью в возрасте от 5 до 18 лет, охваченных дополнительным образованием</c:v>
                </c:pt>
              </c:strCache>
            </c:strRef>
          </c:cat>
          <c:val>
            <c:numRef>
              <c:f>Лист1!$B$2:$B$13</c:f>
              <c:numCache>
                <c:formatCode>0.00</c:formatCode>
                <c:ptCount val="12"/>
                <c:pt idx="0">
                  <c:v>57</c:v>
                </c:pt>
                <c:pt idx="1">
                  <c:v>5.9</c:v>
                </c:pt>
                <c:pt idx="2">
                  <c:v>25</c:v>
                </c:pt>
                <c:pt idx="3">
                  <c:v>2</c:v>
                </c:pt>
                <c:pt idx="4">
                  <c:v>1</c:v>
                </c:pt>
                <c:pt idx="5">
                  <c:v>10</c:v>
                </c:pt>
                <c:pt idx="6">
                  <c:v>16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65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 (на 01.06.2021 г.)</c:v>
                </c:pt>
              </c:strCache>
            </c:strRef>
          </c:tx>
          <c:invertIfNegative val="0"/>
          <c:cat>
            <c:strRef>
              <c:f>Лист1!$A$2:$A$13</c:f>
              <c:strCache>
                <c:ptCount val="11"/>
                <c:pt idx="0">
                  <c:v>Охват детей ДО в возрасте от 5 до 18 лет (%)</c:v>
                </c:pt>
                <c:pt idx="1">
                  <c:v>Удельный вес численности детей,охваченных программами технической и естественнонаучной направленностями (%)</c:v>
                </c:pt>
                <c:pt idx="2">
                  <c:v>Доля детей, охваченных дополнительным образованием с использованием персонифицированного финансирования (%)</c:v>
                </c:pt>
                <c:pt idx="3">
                  <c:v>Количество реализуемых разноуровневых программ</c:v>
                </c:pt>
                <c:pt idx="4">
                  <c:v>Количество реализуемых программ в сетевой форме</c:v>
                </c:pt>
                <c:pt idx="5">
                  <c:v>Количество программ технической направленности</c:v>
                </c:pt>
                <c:pt idx="6">
                  <c:v>Количество программ естественно-научной направленности</c:v>
                </c:pt>
                <c:pt idx="7">
                  <c:v>Количество заочных школ</c:v>
                </c:pt>
                <c:pt idx="8">
                  <c:v>Количество внедренных моделей обеспечения доступности ДО для детей сельской местности</c:v>
                </c:pt>
                <c:pt idx="9">
                  <c:v>Количество дополнительных общеобразовательных программ,реализуемых дистанционно</c:v>
                </c:pt>
                <c:pt idx="10">
                  <c:v>Доля детей с ОВЗ и инвалидностью в возрасте от 5 до 18 лет, охваченных дополнительным образованием</c:v>
                </c:pt>
              </c:strCache>
            </c:strRef>
          </c:cat>
          <c:val>
            <c:numRef>
              <c:f>Лист1!$C$2:$C$13</c:f>
              <c:numCache>
                <c:formatCode>0.00</c:formatCode>
                <c:ptCount val="12"/>
                <c:pt idx="0">
                  <c:v>57</c:v>
                </c:pt>
                <c:pt idx="1">
                  <c:v>5.9</c:v>
                </c:pt>
                <c:pt idx="2">
                  <c:v>0</c:v>
                </c:pt>
                <c:pt idx="3">
                  <c:v>0</c:v>
                </c:pt>
                <c:pt idx="4">
                  <c:v>1</c:v>
                </c:pt>
                <c:pt idx="5">
                  <c:v>10</c:v>
                </c:pt>
                <c:pt idx="6">
                  <c:v>17</c:v>
                </c:pt>
                <c:pt idx="7">
                  <c:v>0</c:v>
                </c:pt>
                <c:pt idx="8">
                  <c:v>1</c:v>
                </c:pt>
                <c:pt idx="9">
                  <c:v>1</c:v>
                </c:pt>
                <c:pt idx="10">
                  <c:v>65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68224640"/>
        <c:axId val="65761280"/>
        <c:axId val="88039872"/>
      </c:bar3DChart>
      <c:catAx>
        <c:axId val="1682246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50"/>
            </a:pPr>
            <a:endParaRPr lang="ru-RU"/>
          </a:p>
        </c:txPr>
        <c:crossAx val="65761280"/>
        <c:crosses val="autoZero"/>
        <c:auto val="1"/>
        <c:lblAlgn val="ctr"/>
        <c:lblOffset val="100"/>
        <c:noMultiLvlLbl val="0"/>
      </c:catAx>
      <c:valAx>
        <c:axId val="65761280"/>
        <c:scaling>
          <c:orientation val="minMax"/>
        </c:scaling>
        <c:delete val="0"/>
        <c:axPos val="l"/>
        <c:majorGridlines/>
        <c:numFmt formatCode="0.00" sourceLinked="1"/>
        <c:majorTickMark val="out"/>
        <c:minorTickMark val="none"/>
        <c:tickLblPos val="nextTo"/>
        <c:crossAx val="168224640"/>
        <c:crosses val="autoZero"/>
        <c:crossBetween val="between"/>
      </c:valAx>
      <c:serAx>
        <c:axId val="88039872"/>
        <c:scaling>
          <c:orientation val="minMax"/>
        </c:scaling>
        <c:delete val="0"/>
        <c:axPos val="b"/>
        <c:majorTickMark val="out"/>
        <c:minorTickMark val="none"/>
        <c:tickLblPos val="nextTo"/>
        <c:crossAx val="65761280"/>
        <c:crosses val="autoZero"/>
      </c:ser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 на 2021 год</c:v>
                </c:pt>
              </c:strCache>
            </c:strRef>
          </c:tx>
          <c:invertIfNegative val="0"/>
          <c:cat>
            <c:strRef>
              <c:f>Лист1!$A$2:$A$13</c:f>
              <c:strCache>
                <c:ptCount val="11"/>
                <c:pt idx="0">
                  <c:v>Охват детей ДО в возрасте от 5 до 18 лет (%)</c:v>
                </c:pt>
                <c:pt idx="1">
                  <c:v>Удельный вес численности детей,охваченных программами технической и естественнонаучной направленностями (%)</c:v>
                </c:pt>
                <c:pt idx="2">
                  <c:v>Доля детей, охваченных дополнительным образованием с использованием персонифицированного финансирования (%)</c:v>
                </c:pt>
                <c:pt idx="3">
                  <c:v>Количество реализуемых разноуровневых программ</c:v>
                </c:pt>
                <c:pt idx="4">
                  <c:v>Количество реализуемых программ в сетевой форме</c:v>
                </c:pt>
                <c:pt idx="5">
                  <c:v>Количество программ технической направленности</c:v>
                </c:pt>
                <c:pt idx="6">
                  <c:v>Количество программ естественно-научной направленности</c:v>
                </c:pt>
                <c:pt idx="7">
                  <c:v>Количество заочных школ</c:v>
                </c:pt>
                <c:pt idx="8">
                  <c:v>Количество внедренных моделей обеспечения доступности ДО для детей сельской местности</c:v>
                </c:pt>
                <c:pt idx="9">
                  <c:v>Количество дополнительных общеобразовательных программ,реализуемых дистанционно</c:v>
                </c:pt>
                <c:pt idx="10">
                  <c:v>Доля детей с ОВЗ и инвалидностью в возрасте от 5 до 18 лет, охваченных дополнительным образованием</c:v>
                </c:pt>
              </c:strCache>
            </c:strRef>
          </c:cat>
          <c:val>
            <c:numRef>
              <c:f>Лист1!$B$2:$B$13</c:f>
              <c:numCache>
                <c:formatCode>0.00</c:formatCode>
                <c:ptCount val="12"/>
                <c:pt idx="0">
                  <c:v>76</c:v>
                </c:pt>
                <c:pt idx="1">
                  <c:v>22</c:v>
                </c:pt>
                <c:pt idx="2">
                  <c:v>25</c:v>
                </c:pt>
                <c:pt idx="3">
                  <c:v>1</c:v>
                </c:pt>
                <c:pt idx="4">
                  <c:v>2</c:v>
                </c:pt>
                <c:pt idx="5">
                  <c:v>25</c:v>
                </c:pt>
                <c:pt idx="6">
                  <c:v>3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52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 (на 01.06.2021 г.)</c:v>
                </c:pt>
              </c:strCache>
            </c:strRef>
          </c:tx>
          <c:invertIfNegative val="0"/>
          <c:cat>
            <c:strRef>
              <c:f>Лист1!$A$2:$A$13</c:f>
              <c:strCache>
                <c:ptCount val="11"/>
                <c:pt idx="0">
                  <c:v>Охват детей ДО в возрасте от 5 до 18 лет (%)</c:v>
                </c:pt>
                <c:pt idx="1">
                  <c:v>Удельный вес численности детей,охваченных программами технической и естественнонаучной направленностями (%)</c:v>
                </c:pt>
                <c:pt idx="2">
                  <c:v>Доля детей, охваченных дополнительным образованием с использованием персонифицированного финансирования (%)</c:v>
                </c:pt>
                <c:pt idx="3">
                  <c:v>Количество реализуемых разноуровневых программ</c:v>
                </c:pt>
                <c:pt idx="4">
                  <c:v>Количество реализуемых программ в сетевой форме</c:v>
                </c:pt>
                <c:pt idx="5">
                  <c:v>Количество программ технической направленности</c:v>
                </c:pt>
                <c:pt idx="6">
                  <c:v>Количество программ естественно-научной направленности</c:v>
                </c:pt>
                <c:pt idx="7">
                  <c:v>Количество заочных школ</c:v>
                </c:pt>
                <c:pt idx="8">
                  <c:v>Количество внедренных моделей обеспечения доступности ДО для детей сельской местности</c:v>
                </c:pt>
                <c:pt idx="9">
                  <c:v>Количество дополнительных общеобразовательных программ,реализуемых дистанционно</c:v>
                </c:pt>
                <c:pt idx="10">
                  <c:v>Доля детей с ОВЗ и инвалидностью в возрасте от 5 до 18 лет, охваченных дополнительным образованием</c:v>
                </c:pt>
              </c:strCache>
            </c:strRef>
          </c:cat>
          <c:val>
            <c:numRef>
              <c:f>Лист1!$C$2:$C$13</c:f>
              <c:numCache>
                <c:formatCode>0.00</c:formatCode>
                <c:ptCount val="12"/>
                <c:pt idx="0">
                  <c:v>38.6</c:v>
                </c:pt>
                <c:pt idx="1">
                  <c:v>17.3</c:v>
                </c:pt>
                <c:pt idx="2">
                  <c:v>0</c:v>
                </c:pt>
                <c:pt idx="3">
                  <c:v>33</c:v>
                </c:pt>
                <c:pt idx="4">
                  <c:v>0</c:v>
                </c:pt>
                <c:pt idx="5">
                  <c:v>66</c:v>
                </c:pt>
                <c:pt idx="6">
                  <c:v>5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11.9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2033536"/>
        <c:axId val="132068096"/>
        <c:axId val="88063488"/>
      </c:bar3DChart>
      <c:catAx>
        <c:axId val="1320335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50"/>
            </a:pPr>
            <a:endParaRPr lang="ru-RU"/>
          </a:p>
        </c:txPr>
        <c:crossAx val="132068096"/>
        <c:crosses val="autoZero"/>
        <c:auto val="1"/>
        <c:lblAlgn val="ctr"/>
        <c:lblOffset val="100"/>
        <c:noMultiLvlLbl val="0"/>
      </c:catAx>
      <c:valAx>
        <c:axId val="132068096"/>
        <c:scaling>
          <c:orientation val="minMax"/>
        </c:scaling>
        <c:delete val="0"/>
        <c:axPos val="l"/>
        <c:majorGridlines/>
        <c:numFmt formatCode="0.00" sourceLinked="1"/>
        <c:majorTickMark val="out"/>
        <c:minorTickMark val="none"/>
        <c:tickLblPos val="nextTo"/>
        <c:crossAx val="132033536"/>
        <c:crosses val="autoZero"/>
        <c:crossBetween val="between"/>
      </c:valAx>
      <c:serAx>
        <c:axId val="88063488"/>
        <c:scaling>
          <c:orientation val="minMax"/>
        </c:scaling>
        <c:delete val="0"/>
        <c:axPos val="b"/>
        <c:majorTickMark val="out"/>
        <c:minorTickMark val="none"/>
        <c:tickLblPos val="nextTo"/>
        <c:crossAx val="132068096"/>
        <c:crosses val="autoZero"/>
      </c:ser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 на 2021 год</c:v>
                </c:pt>
              </c:strCache>
            </c:strRef>
          </c:tx>
          <c:invertIfNegative val="0"/>
          <c:cat>
            <c:strRef>
              <c:f>Лист1!$A$2:$A$13</c:f>
              <c:strCache>
                <c:ptCount val="11"/>
                <c:pt idx="0">
                  <c:v>Охват детей ДО в возрасте от 5 до 18 лет (%)</c:v>
                </c:pt>
                <c:pt idx="1">
                  <c:v>Удельный вес численности детей,охваченных программами технической и естественнонаучной направленностями (%)</c:v>
                </c:pt>
                <c:pt idx="2">
                  <c:v>Доля детей, охваченных дополнительным образованием с использованием персонифицированного финансирования (%)</c:v>
                </c:pt>
                <c:pt idx="3">
                  <c:v>Количество реализуемых разноуровневых программ</c:v>
                </c:pt>
                <c:pt idx="4">
                  <c:v>Количество реализуемых программ в сетевой форме</c:v>
                </c:pt>
                <c:pt idx="5">
                  <c:v>Количество программ технической направленности</c:v>
                </c:pt>
                <c:pt idx="6">
                  <c:v>Количество программ естественно-научной направленности</c:v>
                </c:pt>
                <c:pt idx="7">
                  <c:v>Количество заочных школ</c:v>
                </c:pt>
                <c:pt idx="8">
                  <c:v>Количество внедренных моделей обеспечения доступности ДО для детей сельской местности</c:v>
                </c:pt>
                <c:pt idx="9">
                  <c:v>Количество дополнительных общеобразовательных программ,реализуемых дистанционно</c:v>
                </c:pt>
                <c:pt idx="10">
                  <c:v>Доля детей с ОВЗ и инвалидностью в возрасте от 5 до 18 лет, охваченных дополнительным образованием</c:v>
                </c:pt>
              </c:strCache>
            </c:strRef>
          </c:cat>
          <c:val>
            <c:numRef>
              <c:f>Лист1!$B$2:$B$13</c:f>
              <c:numCache>
                <c:formatCode>0.00</c:formatCode>
                <c:ptCount val="12"/>
                <c:pt idx="0">
                  <c:v>75</c:v>
                </c:pt>
                <c:pt idx="1">
                  <c:v>20</c:v>
                </c:pt>
                <c:pt idx="2">
                  <c:v>25</c:v>
                </c:pt>
                <c:pt idx="3">
                  <c:v>4</c:v>
                </c:pt>
                <c:pt idx="4">
                  <c:v>3</c:v>
                </c:pt>
                <c:pt idx="5">
                  <c:v>40</c:v>
                </c:pt>
                <c:pt idx="6">
                  <c:v>17</c:v>
                </c:pt>
                <c:pt idx="7">
                  <c:v>1</c:v>
                </c:pt>
                <c:pt idx="8">
                  <c:v>2</c:v>
                </c:pt>
                <c:pt idx="9">
                  <c:v>3</c:v>
                </c:pt>
                <c:pt idx="10">
                  <c:v>52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 (на 01.06.2021 г.)</c:v>
                </c:pt>
              </c:strCache>
            </c:strRef>
          </c:tx>
          <c:invertIfNegative val="0"/>
          <c:cat>
            <c:strRef>
              <c:f>Лист1!$A$2:$A$13</c:f>
              <c:strCache>
                <c:ptCount val="11"/>
                <c:pt idx="0">
                  <c:v>Охват детей ДО в возрасте от 5 до 18 лет (%)</c:v>
                </c:pt>
                <c:pt idx="1">
                  <c:v>Удельный вес численности детей,охваченных программами технической и естественнонаучной направленностями (%)</c:v>
                </c:pt>
                <c:pt idx="2">
                  <c:v>Доля детей, охваченных дополнительным образованием с использованием персонифицированного финансирования (%)</c:v>
                </c:pt>
                <c:pt idx="3">
                  <c:v>Количество реализуемых разноуровневых программ</c:v>
                </c:pt>
                <c:pt idx="4">
                  <c:v>Количество реализуемых программ в сетевой форме</c:v>
                </c:pt>
                <c:pt idx="5">
                  <c:v>Количество программ технической направленности</c:v>
                </c:pt>
                <c:pt idx="6">
                  <c:v>Количество программ естественно-научной направленности</c:v>
                </c:pt>
                <c:pt idx="7">
                  <c:v>Количество заочных школ</c:v>
                </c:pt>
                <c:pt idx="8">
                  <c:v>Количество внедренных моделей обеспечения доступности ДО для детей сельской местности</c:v>
                </c:pt>
                <c:pt idx="9">
                  <c:v>Количество дополнительных общеобразовательных программ,реализуемых дистанционно</c:v>
                </c:pt>
                <c:pt idx="10">
                  <c:v>Доля детей с ОВЗ и инвалидностью в возрасте от 5 до 18 лет, охваченных дополнительным образованием</c:v>
                </c:pt>
              </c:strCache>
            </c:strRef>
          </c:cat>
          <c:val>
            <c:numRef>
              <c:f>Лист1!$C$2:$C$13</c:f>
              <c:numCache>
                <c:formatCode>0.00</c:formatCode>
                <c:ptCount val="12"/>
                <c:pt idx="0">
                  <c:v>25</c:v>
                </c:pt>
                <c:pt idx="1">
                  <c:v>1.5</c:v>
                </c:pt>
                <c:pt idx="2">
                  <c:v>15</c:v>
                </c:pt>
                <c:pt idx="3">
                  <c:v>0</c:v>
                </c:pt>
                <c:pt idx="4">
                  <c:v>1</c:v>
                </c:pt>
                <c:pt idx="5">
                  <c:v>22</c:v>
                </c:pt>
                <c:pt idx="6">
                  <c:v>21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52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6528640"/>
        <c:axId val="116530176"/>
        <c:axId val="88059904"/>
      </c:bar3DChart>
      <c:catAx>
        <c:axId val="1165286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50"/>
            </a:pPr>
            <a:endParaRPr lang="ru-RU"/>
          </a:p>
        </c:txPr>
        <c:crossAx val="116530176"/>
        <c:crosses val="autoZero"/>
        <c:auto val="1"/>
        <c:lblAlgn val="ctr"/>
        <c:lblOffset val="100"/>
        <c:noMultiLvlLbl val="0"/>
      </c:catAx>
      <c:valAx>
        <c:axId val="116530176"/>
        <c:scaling>
          <c:orientation val="minMax"/>
        </c:scaling>
        <c:delete val="0"/>
        <c:axPos val="l"/>
        <c:majorGridlines/>
        <c:numFmt formatCode="0.00" sourceLinked="1"/>
        <c:majorTickMark val="out"/>
        <c:minorTickMark val="none"/>
        <c:tickLblPos val="nextTo"/>
        <c:crossAx val="116528640"/>
        <c:crosses val="autoZero"/>
        <c:crossBetween val="between"/>
      </c:valAx>
      <c:serAx>
        <c:axId val="88059904"/>
        <c:scaling>
          <c:orientation val="minMax"/>
        </c:scaling>
        <c:delete val="0"/>
        <c:axPos val="b"/>
        <c:majorTickMark val="out"/>
        <c:minorTickMark val="none"/>
        <c:tickLblPos val="nextTo"/>
        <c:crossAx val="116530176"/>
        <c:crosses val="autoZero"/>
      </c:ser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 на 2021 год</c:v>
                </c:pt>
              </c:strCache>
            </c:strRef>
          </c:tx>
          <c:invertIfNegative val="0"/>
          <c:cat>
            <c:strRef>
              <c:f>Лист1!$A$2:$A$13</c:f>
              <c:strCache>
                <c:ptCount val="11"/>
                <c:pt idx="0">
                  <c:v>Охват детей ДО в возрасте от 5 до 18 лет (%)</c:v>
                </c:pt>
                <c:pt idx="1">
                  <c:v>Удельный вес численности детей,охваченных программами технической и естественнонаучной направленностями (%)</c:v>
                </c:pt>
                <c:pt idx="2">
                  <c:v>Доля детей, охваченных дополнительным образованием с использованием персонифицированного финансирования (%)</c:v>
                </c:pt>
                <c:pt idx="3">
                  <c:v>Количество реализуемых разноуровневых программ</c:v>
                </c:pt>
                <c:pt idx="4">
                  <c:v>Количество реализуемых программ в сетевой форме</c:v>
                </c:pt>
                <c:pt idx="5">
                  <c:v>Количество программ технической направленности</c:v>
                </c:pt>
                <c:pt idx="6">
                  <c:v>Количество программ естественно-научной направленности</c:v>
                </c:pt>
                <c:pt idx="7">
                  <c:v>Количество заочных школ</c:v>
                </c:pt>
                <c:pt idx="8">
                  <c:v>Количество внедренных моделей обеспечения доступности ДО для детей сельской местности</c:v>
                </c:pt>
                <c:pt idx="9">
                  <c:v>Количество дополнительных общеобразовательных программ,реализуемых дистанционно</c:v>
                </c:pt>
                <c:pt idx="10">
                  <c:v>Доля детей с ОВЗ и инвалидностью в возрасте от 5 до 18 лет, охваченных дополнительным образованием</c:v>
                </c:pt>
              </c:strCache>
            </c:strRef>
          </c:cat>
          <c:val>
            <c:numRef>
              <c:f>Лист1!$B$2:$B$13</c:f>
              <c:numCache>
                <c:formatCode>0.00</c:formatCode>
                <c:ptCount val="12"/>
                <c:pt idx="0">
                  <c:v>76</c:v>
                </c:pt>
                <c:pt idx="1">
                  <c:v>13</c:v>
                </c:pt>
                <c:pt idx="2">
                  <c:v>25</c:v>
                </c:pt>
                <c:pt idx="3">
                  <c:v>2</c:v>
                </c:pt>
                <c:pt idx="4">
                  <c:v>3</c:v>
                </c:pt>
                <c:pt idx="5">
                  <c:v>10</c:v>
                </c:pt>
                <c:pt idx="6">
                  <c:v>7</c:v>
                </c:pt>
                <c:pt idx="7">
                  <c:v>0</c:v>
                </c:pt>
                <c:pt idx="8">
                  <c:v>0</c:v>
                </c:pt>
                <c:pt idx="9">
                  <c:v>2</c:v>
                </c:pt>
                <c:pt idx="10">
                  <c:v>48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 (на 01.06.2021 г.)</c:v>
                </c:pt>
              </c:strCache>
            </c:strRef>
          </c:tx>
          <c:invertIfNegative val="0"/>
          <c:cat>
            <c:strRef>
              <c:f>Лист1!$A$2:$A$13</c:f>
              <c:strCache>
                <c:ptCount val="11"/>
                <c:pt idx="0">
                  <c:v>Охват детей ДО в возрасте от 5 до 18 лет (%)</c:v>
                </c:pt>
                <c:pt idx="1">
                  <c:v>Удельный вес численности детей,охваченных программами технической и естественнонаучной направленностями (%)</c:v>
                </c:pt>
                <c:pt idx="2">
                  <c:v>Доля детей, охваченных дополнительным образованием с использованием персонифицированного финансирования (%)</c:v>
                </c:pt>
                <c:pt idx="3">
                  <c:v>Количество реализуемых разноуровневых программ</c:v>
                </c:pt>
                <c:pt idx="4">
                  <c:v>Количество реализуемых программ в сетевой форме</c:v>
                </c:pt>
                <c:pt idx="5">
                  <c:v>Количество программ технической направленности</c:v>
                </c:pt>
                <c:pt idx="6">
                  <c:v>Количество программ естественно-научной направленности</c:v>
                </c:pt>
                <c:pt idx="7">
                  <c:v>Количество заочных школ</c:v>
                </c:pt>
                <c:pt idx="8">
                  <c:v>Количество внедренных моделей обеспечения доступности ДО для детей сельской местности</c:v>
                </c:pt>
                <c:pt idx="9">
                  <c:v>Количество дополнительных общеобразовательных программ,реализуемых дистанционно</c:v>
                </c:pt>
                <c:pt idx="10">
                  <c:v>Доля детей с ОВЗ и инвалидностью в возрасте от 5 до 18 лет, охваченных дополнительным образованием</c:v>
                </c:pt>
              </c:strCache>
            </c:strRef>
          </c:cat>
          <c:val>
            <c:numRef>
              <c:f>Лист1!$C$2:$C$13</c:f>
              <c:numCache>
                <c:formatCode>0.00</c:formatCode>
                <c:ptCount val="12"/>
                <c:pt idx="0">
                  <c:v>46</c:v>
                </c:pt>
                <c:pt idx="1">
                  <c:v>7.4</c:v>
                </c:pt>
                <c:pt idx="2">
                  <c:v>0</c:v>
                </c:pt>
                <c:pt idx="3">
                  <c:v>1</c:v>
                </c:pt>
                <c:pt idx="4">
                  <c:v>1</c:v>
                </c:pt>
                <c:pt idx="5">
                  <c:v>9</c:v>
                </c:pt>
                <c:pt idx="6">
                  <c:v>7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45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40026240"/>
        <c:axId val="140028544"/>
        <c:axId val="132101440"/>
      </c:bar3DChart>
      <c:catAx>
        <c:axId val="1400262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50"/>
            </a:pPr>
            <a:endParaRPr lang="ru-RU"/>
          </a:p>
        </c:txPr>
        <c:crossAx val="140028544"/>
        <c:crosses val="autoZero"/>
        <c:auto val="1"/>
        <c:lblAlgn val="ctr"/>
        <c:lblOffset val="100"/>
        <c:noMultiLvlLbl val="0"/>
      </c:catAx>
      <c:valAx>
        <c:axId val="140028544"/>
        <c:scaling>
          <c:orientation val="minMax"/>
        </c:scaling>
        <c:delete val="0"/>
        <c:axPos val="l"/>
        <c:majorGridlines/>
        <c:numFmt formatCode="0.00" sourceLinked="1"/>
        <c:majorTickMark val="out"/>
        <c:minorTickMark val="none"/>
        <c:tickLblPos val="nextTo"/>
        <c:crossAx val="140026240"/>
        <c:crosses val="autoZero"/>
        <c:crossBetween val="between"/>
      </c:valAx>
      <c:serAx>
        <c:axId val="132101440"/>
        <c:scaling>
          <c:orientation val="minMax"/>
        </c:scaling>
        <c:delete val="0"/>
        <c:axPos val="b"/>
        <c:majorTickMark val="out"/>
        <c:minorTickMark val="none"/>
        <c:tickLblPos val="nextTo"/>
        <c:crossAx val="140028544"/>
        <c:crosses val="autoZero"/>
      </c:ser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 на 2021 год</c:v>
                </c:pt>
              </c:strCache>
            </c:strRef>
          </c:tx>
          <c:invertIfNegative val="0"/>
          <c:cat>
            <c:strRef>
              <c:f>Лист1!$A$2:$A$13</c:f>
              <c:strCache>
                <c:ptCount val="11"/>
                <c:pt idx="0">
                  <c:v>Охват детей ДО в возрасте от 5 до 18 лет (%)</c:v>
                </c:pt>
                <c:pt idx="1">
                  <c:v>Удельный вес численности детей,охваченных программами технической и естественнонаучной направленностями (%)</c:v>
                </c:pt>
                <c:pt idx="2">
                  <c:v>Доля детей, охваченных дополнительным образованием с использованием персонифицированного финансирования (%)</c:v>
                </c:pt>
                <c:pt idx="3">
                  <c:v>Количество реализуемых разноуровневых программ</c:v>
                </c:pt>
                <c:pt idx="4">
                  <c:v>Количество реализуемых программ в сетевой форме</c:v>
                </c:pt>
                <c:pt idx="5">
                  <c:v>Количество программ технической направленности</c:v>
                </c:pt>
                <c:pt idx="6">
                  <c:v>Количество программ естественно-научной направленности</c:v>
                </c:pt>
                <c:pt idx="7">
                  <c:v>Количество заочных школ</c:v>
                </c:pt>
                <c:pt idx="8">
                  <c:v>Количество внедренных моделей обеспечения доступности ДО для детей сельской местности</c:v>
                </c:pt>
                <c:pt idx="9">
                  <c:v>Количество дополнительных общеобразовательных программ,реализуемых дистанционно</c:v>
                </c:pt>
                <c:pt idx="10">
                  <c:v>Доля детей с ОВЗ и инвалидностью в возрасте от 5 до 18 лет, охваченных дополнительным образованием</c:v>
                </c:pt>
              </c:strCache>
            </c:strRef>
          </c:cat>
          <c:val>
            <c:numRef>
              <c:f>Лист1!$B$2:$B$13</c:f>
              <c:numCache>
                <c:formatCode>0.00</c:formatCode>
                <c:ptCount val="12"/>
                <c:pt idx="0">
                  <c:v>76</c:v>
                </c:pt>
                <c:pt idx="1">
                  <c:v>12.8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12</c:v>
                </c:pt>
                <c:pt idx="6">
                  <c:v>5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0.30000000000000004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 (на 01.06.2021 г.)</c:v>
                </c:pt>
              </c:strCache>
            </c:strRef>
          </c:tx>
          <c:invertIfNegative val="0"/>
          <c:cat>
            <c:strRef>
              <c:f>Лист1!$A$2:$A$13</c:f>
              <c:strCache>
                <c:ptCount val="11"/>
                <c:pt idx="0">
                  <c:v>Охват детей ДО в возрасте от 5 до 18 лет (%)</c:v>
                </c:pt>
                <c:pt idx="1">
                  <c:v>Удельный вес численности детей,охваченных программами технической и естественнонаучной направленностями (%)</c:v>
                </c:pt>
                <c:pt idx="2">
                  <c:v>Доля детей, охваченных дополнительным образованием с использованием персонифицированного финансирования (%)</c:v>
                </c:pt>
                <c:pt idx="3">
                  <c:v>Количество реализуемых разноуровневых программ</c:v>
                </c:pt>
                <c:pt idx="4">
                  <c:v>Количество реализуемых программ в сетевой форме</c:v>
                </c:pt>
                <c:pt idx="5">
                  <c:v>Количество программ технической направленности</c:v>
                </c:pt>
                <c:pt idx="6">
                  <c:v>Количество программ естественно-научной направленности</c:v>
                </c:pt>
                <c:pt idx="7">
                  <c:v>Количество заочных школ</c:v>
                </c:pt>
                <c:pt idx="8">
                  <c:v>Количество внедренных моделей обеспечения доступности ДО для детей сельской местности</c:v>
                </c:pt>
                <c:pt idx="9">
                  <c:v>Количество дополнительных общеобразовательных программ,реализуемых дистанционно</c:v>
                </c:pt>
                <c:pt idx="10">
                  <c:v>Доля детей с ОВЗ и инвалидностью в возрасте от 5 до 18 лет, охваченных дополнительным образованием</c:v>
                </c:pt>
              </c:strCache>
            </c:strRef>
          </c:cat>
          <c:val>
            <c:numRef>
              <c:f>Лист1!$C$2:$C$13</c:f>
              <c:numCache>
                <c:formatCode>0.00</c:formatCode>
                <c:ptCount val="12"/>
                <c:pt idx="0">
                  <c:v>52</c:v>
                </c:pt>
                <c:pt idx="1">
                  <c:v>12.8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12</c:v>
                </c:pt>
                <c:pt idx="6">
                  <c:v>5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0.30000000000000004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4668288"/>
        <c:axId val="139996160"/>
        <c:axId val="84153664"/>
      </c:bar3DChart>
      <c:catAx>
        <c:axId val="1346682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50"/>
            </a:pPr>
            <a:endParaRPr lang="ru-RU"/>
          </a:p>
        </c:txPr>
        <c:crossAx val="139996160"/>
        <c:crosses val="autoZero"/>
        <c:auto val="1"/>
        <c:lblAlgn val="ctr"/>
        <c:lblOffset val="100"/>
        <c:noMultiLvlLbl val="0"/>
      </c:catAx>
      <c:valAx>
        <c:axId val="139996160"/>
        <c:scaling>
          <c:orientation val="minMax"/>
        </c:scaling>
        <c:delete val="0"/>
        <c:axPos val="l"/>
        <c:majorGridlines/>
        <c:numFmt formatCode="0.00" sourceLinked="1"/>
        <c:majorTickMark val="out"/>
        <c:minorTickMark val="none"/>
        <c:tickLblPos val="nextTo"/>
        <c:crossAx val="134668288"/>
        <c:crosses val="autoZero"/>
        <c:crossBetween val="between"/>
      </c:valAx>
      <c:serAx>
        <c:axId val="84153664"/>
        <c:scaling>
          <c:orientation val="minMax"/>
        </c:scaling>
        <c:delete val="0"/>
        <c:axPos val="b"/>
        <c:majorTickMark val="out"/>
        <c:minorTickMark val="none"/>
        <c:tickLblPos val="nextTo"/>
        <c:crossAx val="139996160"/>
        <c:crosses val="autoZero"/>
      </c:ser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 на 2021 год</c:v>
                </c:pt>
              </c:strCache>
            </c:strRef>
          </c:tx>
          <c:invertIfNegative val="0"/>
          <c:cat>
            <c:strRef>
              <c:f>Лист1!$A$2:$A$13</c:f>
              <c:strCache>
                <c:ptCount val="11"/>
                <c:pt idx="0">
                  <c:v>Охват детей ДО в возрасте от 5 до 18 лет (%)</c:v>
                </c:pt>
                <c:pt idx="1">
                  <c:v>Удельный вес численности детей,охваченных программами технической и естественнонаучной направленностями (%)</c:v>
                </c:pt>
                <c:pt idx="2">
                  <c:v>Доля детей, охваченных дополнительным образованием с использованием персонифицированного финансирования (%)</c:v>
                </c:pt>
                <c:pt idx="3">
                  <c:v>Количество реализуемых разноуровневых программ</c:v>
                </c:pt>
                <c:pt idx="4">
                  <c:v>Количество реализуемых программ в сетевой форме</c:v>
                </c:pt>
                <c:pt idx="5">
                  <c:v>Количество программ технической направленности</c:v>
                </c:pt>
                <c:pt idx="6">
                  <c:v>Количество программ естественно-научной направленности</c:v>
                </c:pt>
                <c:pt idx="7">
                  <c:v>Количество заочных школ</c:v>
                </c:pt>
                <c:pt idx="8">
                  <c:v>Количество внедренных моделей обеспечения доступности ДО для детей сельской местности</c:v>
                </c:pt>
                <c:pt idx="9">
                  <c:v>Количество дополнительных общеобразовательных программ,реализуемых дистанционно</c:v>
                </c:pt>
                <c:pt idx="10">
                  <c:v>Доля детей с ОВЗ и инвалидностью в возрасте от 5 до 18 лет, охваченных дополнительным образованием</c:v>
                </c:pt>
              </c:strCache>
            </c:strRef>
          </c:cat>
          <c:val>
            <c:numRef>
              <c:f>Лист1!$B$2:$B$13</c:f>
              <c:numCache>
                <c:formatCode>0.00</c:formatCode>
                <c:ptCount val="12"/>
                <c:pt idx="0">
                  <c:v>76</c:v>
                </c:pt>
                <c:pt idx="1">
                  <c:v>15</c:v>
                </c:pt>
                <c:pt idx="2">
                  <c:v>25</c:v>
                </c:pt>
                <c:pt idx="3">
                  <c:v>6</c:v>
                </c:pt>
                <c:pt idx="4">
                  <c:v>1</c:v>
                </c:pt>
                <c:pt idx="5">
                  <c:v>5</c:v>
                </c:pt>
                <c:pt idx="6">
                  <c:v>7</c:v>
                </c:pt>
                <c:pt idx="7">
                  <c:v>1</c:v>
                </c:pt>
                <c:pt idx="8">
                  <c:v>0</c:v>
                </c:pt>
                <c:pt idx="9">
                  <c:v>1</c:v>
                </c:pt>
                <c:pt idx="10">
                  <c:v>52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 (на 01.06.2021 г.)</c:v>
                </c:pt>
              </c:strCache>
            </c:strRef>
          </c:tx>
          <c:invertIfNegative val="0"/>
          <c:cat>
            <c:strRef>
              <c:f>Лист1!$A$2:$A$13</c:f>
              <c:strCache>
                <c:ptCount val="11"/>
                <c:pt idx="0">
                  <c:v>Охват детей ДО в возрасте от 5 до 18 лет (%)</c:v>
                </c:pt>
                <c:pt idx="1">
                  <c:v>Удельный вес численности детей,охваченных программами технической и естественнонаучной направленностями (%)</c:v>
                </c:pt>
                <c:pt idx="2">
                  <c:v>Доля детей, охваченных дополнительным образованием с использованием персонифицированного финансирования (%)</c:v>
                </c:pt>
                <c:pt idx="3">
                  <c:v>Количество реализуемых разноуровневых программ</c:v>
                </c:pt>
                <c:pt idx="4">
                  <c:v>Количество реализуемых программ в сетевой форме</c:v>
                </c:pt>
                <c:pt idx="5">
                  <c:v>Количество программ технической направленности</c:v>
                </c:pt>
                <c:pt idx="6">
                  <c:v>Количество программ естественно-научной направленности</c:v>
                </c:pt>
                <c:pt idx="7">
                  <c:v>Количество заочных школ</c:v>
                </c:pt>
                <c:pt idx="8">
                  <c:v>Количество внедренных моделей обеспечения доступности ДО для детей сельской местности</c:v>
                </c:pt>
                <c:pt idx="9">
                  <c:v>Количество дополнительных общеобразовательных программ,реализуемых дистанционно</c:v>
                </c:pt>
                <c:pt idx="10">
                  <c:v>Доля детей с ОВЗ и инвалидностью в возрасте от 5 до 18 лет, охваченных дополнительным образованием</c:v>
                </c:pt>
              </c:strCache>
            </c:strRef>
          </c:cat>
          <c:val>
            <c:numRef>
              <c:f>Лист1!$C$2:$C$13</c:f>
              <c:numCache>
                <c:formatCode>0.00</c:formatCode>
                <c:ptCount val="12"/>
                <c:pt idx="0">
                  <c:v>66.5</c:v>
                </c:pt>
                <c:pt idx="1">
                  <c:v>27</c:v>
                </c:pt>
                <c:pt idx="2">
                  <c:v>0</c:v>
                </c:pt>
                <c:pt idx="3">
                  <c:v>6</c:v>
                </c:pt>
                <c:pt idx="4">
                  <c:v>0</c:v>
                </c:pt>
                <c:pt idx="5">
                  <c:v>21</c:v>
                </c:pt>
                <c:pt idx="6">
                  <c:v>8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37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40379264"/>
        <c:axId val="140381184"/>
        <c:axId val="143517888"/>
      </c:bar3DChart>
      <c:catAx>
        <c:axId val="1403792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50"/>
            </a:pPr>
            <a:endParaRPr lang="ru-RU"/>
          </a:p>
        </c:txPr>
        <c:crossAx val="140381184"/>
        <c:crosses val="autoZero"/>
        <c:auto val="1"/>
        <c:lblAlgn val="ctr"/>
        <c:lblOffset val="100"/>
        <c:noMultiLvlLbl val="0"/>
      </c:catAx>
      <c:valAx>
        <c:axId val="140381184"/>
        <c:scaling>
          <c:orientation val="minMax"/>
        </c:scaling>
        <c:delete val="0"/>
        <c:axPos val="l"/>
        <c:majorGridlines/>
        <c:numFmt formatCode="0.00" sourceLinked="1"/>
        <c:majorTickMark val="out"/>
        <c:minorTickMark val="none"/>
        <c:tickLblPos val="nextTo"/>
        <c:crossAx val="140379264"/>
        <c:crosses val="autoZero"/>
        <c:crossBetween val="between"/>
      </c:valAx>
      <c:serAx>
        <c:axId val="143517888"/>
        <c:scaling>
          <c:orientation val="minMax"/>
        </c:scaling>
        <c:delete val="0"/>
        <c:axPos val="b"/>
        <c:majorTickMark val="out"/>
        <c:minorTickMark val="none"/>
        <c:tickLblPos val="nextTo"/>
        <c:crossAx val="140381184"/>
        <c:crosses val="autoZero"/>
      </c:ser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 на 2021 год</c:v>
                </c:pt>
              </c:strCache>
            </c:strRef>
          </c:tx>
          <c:invertIfNegative val="0"/>
          <c:cat>
            <c:strRef>
              <c:f>Лист1!$A$2:$A$13</c:f>
              <c:strCache>
                <c:ptCount val="11"/>
                <c:pt idx="0">
                  <c:v>Охват детей ДО в возрасте от 5 до 18 лет (%)</c:v>
                </c:pt>
                <c:pt idx="1">
                  <c:v>Удельный вес численности детей,охваченных программами технической и естественнонаучной направленностями (%)</c:v>
                </c:pt>
                <c:pt idx="2">
                  <c:v>Доля детей, охваченных дополнительным образованием с использованием персонифицированного финансирования (%)</c:v>
                </c:pt>
                <c:pt idx="3">
                  <c:v>Количество реализуемых разноуровневых программ</c:v>
                </c:pt>
                <c:pt idx="4">
                  <c:v>Количество реализуемых программ в сетевой форме</c:v>
                </c:pt>
                <c:pt idx="5">
                  <c:v>Количество программ технической направленности</c:v>
                </c:pt>
                <c:pt idx="6">
                  <c:v>Количество программ естественно-научной направленности</c:v>
                </c:pt>
                <c:pt idx="7">
                  <c:v>Количество заочных школ</c:v>
                </c:pt>
                <c:pt idx="8">
                  <c:v>Количество внедренных моделей обеспечения доступности ДО для детей сельской местности</c:v>
                </c:pt>
                <c:pt idx="9">
                  <c:v>Количество дополнительных общеобразовательных программ,реализуемых дистанционно</c:v>
                </c:pt>
                <c:pt idx="10">
                  <c:v>Доля детей с ОВЗ и инвалидностью в возрасте от 5 до 18 лет, охваченных дополнительным образованием</c:v>
                </c:pt>
              </c:strCache>
            </c:strRef>
          </c:cat>
          <c:val>
            <c:numRef>
              <c:f>Лист1!$B$2:$B$13</c:f>
              <c:numCache>
                <c:formatCode>0.00</c:formatCode>
                <c:ptCount val="12"/>
                <c:pt idx="0">
                  <c:v>70</c:v>
                </c:pt>
                <c:pt idx="1">
                  <c:v>17</c:v>
                </c:pt>
                <c:pt idx="2">
                  <c:v>25</c:v>
                </c:pt>
                <c:pt idx="3">
                  <c:v>2</c:v>
                </c:pt>
                <c:pt idx="4">
                  <c:v>1</c:v>
                </c:pt>
                <c:pt idx="5">
                  <c:v>24</c:v>
                </c:pt>
                <c:pt idx="6">
                  <c:v>18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52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 (на 01.06.2021 г.)</c:v>
                </c:pt>
              </c:strCache>
            </c:strRef>
          </c:tx>
          <c:invertIfNegative val="0"/>
          <c:cat>
            <c:strRef>
              <c:f>Лист1!$A$2:$A$13</c:f>
              <c:strCache>
                <c:ptCount val="11"/>
                <c:pt idx="0">
                  <c:v>Охват детей ДО в возрасте от 5 до 18 лет (%)</c:v>
                </c:pt>
                <c:pt idx="1">
                  <c:v>Удельный вес численности детей,охваченных программами технической и естественнонаучной направленностями (%)</c:v>
                </c:pt>
                <c:pt idx="2">
                  <c:v>Доля детей, охваченных дополнительным образованием с использованием персонифицированного финансирования (%)</c:v>
                </c:pt>
                <c:pt idx="3">
                  <c:v>Количество реализуемых разноуровневых программ</c:v>
                </c:pt>
                <c:pt idx="4">
                  <c:v>Количество реализуемых программ в сетевой форме</c:v>
                </c:pt>
                <c:pt idx="5">
                  <c:v>Количество программ технической направленности</c:v>
                </c:pt>
                <c:pt idx="6">
                  <c:v>Количество программ естественно-научной направленности</c:v>
                </c:pt>
                <c:pt idx="7">
                  <c:v>Количество заочных школ</c:v>
                </c:pt>
                <c:pt idx="8">
                  <c:v>Количество внедренных моделей обеспечения доступности ДО для детей сельской местности</c:v>
                </c:pt>
                <c:pt idx="9">
                  <c:v>Количество дополнительных общеобразовательных программ,реализуемых дистанционно</c:v>
                </c:pt>
                <c:pt idx="10">
                  <c:v>Доля детей с ОВЗ и инвалидностью в возрасте от 5 до 18 лет, охваченных дополнительным образованием</c:v>
                </c:pt>
              </c:strCache>
            </c:strRef>
          </c:cat>
          <c:val>
            <c:numRef>
              <c:f>Лист1!$C$2:$C$13</c:f>
              <c:numCache>
                <c:formatCode>0.00</c:formatCode>
                <c:ptCount val="12"/>
                <c:pt idx="0">
                  <c:v>45.3</c:v>
                </c:pt>
                <c:pt idx="1">
                  <c:v>19.3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39</c:v>
                </c:pt>
                <c:pt idx="6">
                  <c:v>30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37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9009664"/>
        <c:axId val="119011200"/>
        <c:axId val="161908928"/>
      </c:bar3DChart>
      <c:catAx>
        <c:axId val="1190096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50"/>
            </a:pPr>
            <a:endParaRPr lang="ru-RU"/>
          </a:p>
        </c:txPr>
        <c:crossAx val="119011200"/>
        <c:crosses val="autoZero"/>
        <c:auto val="1"/>
        <c:lblAlgn val="ctr"/>
        <c:lblOffset val="100"/>
        <c:noMultiLvlLbl val="0"/>
      </c:catAx>
      <c:valAx>
        <c:axId val="119011200"/>
        <c:scaling>
          <c:orientation val="minMax"/>
        </c:scaling>
        <c:delete val="0"/>
        <c:axPos val="l"/>
        <c:majorGridlines/>
        <c:numFmt formatCode="0.00" sourceLinked="1"/>
        <c:majorTickMark val="out"/>
        <c:minorTickMark val="none"/>
        <c:tickLblPos val="nextTo"/>
        <c:crossAx val="119009664"/>
        <c:crosses val="autoZero"/>
        <c:crossBetween val="between"/>
      </c:valAx>
      <c:serAx>
        <c:axId val="161908928"/>
        <c:scaling>
          <c:orientation val="minMax"/>
        </c:scaling>
        <c:delete val="0"/>
        <c:axPos val="b"/>
        <c:majorTickMark val="out"/>
        <c:minorTickMark val="none"/>
        <c:tickLblPos val="nextTo"/>
        <c:crossAx val="119011200"/>
        <c:crosses val="autoZero"/>
      </c:ser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 на 2021 год</c:v>
                </c:pt>
              </c:strCache>
            </c:strRef>
          </c:tx>
          <c:invertIfNegative val="0"/>
          <c:cat>
            <c:strRef>
              <c:f>Лист1!$A$2:$A$13</c:f>
              <c:strCache>
                <c:ptCount val="11"/>
                <c:pt idx="0">
                  <c:v>Охват детей ДО в возрасте от 5 до 18 лет (%)</c:v>
                </c:pt>
                <c:pt idx="1">
                  <c:v>Удельный вес численности детей,охваченных программами технической и естественнонаучной направленностями (%)</c:v>
                </c:pt>
                <c:pt idx="2">
                  <c:v>Доля детей, охваченных дополнительным образованием с использованием персонифицированного финансирования (%)</c:v>
                </c:pt>
                <c:pt idx="3">
                  <c:v>Количество реализуемых разноуровневых программ</c:v>
                </c:pt>
                <c:pt idx="4">
                  <c:v>Количество реализуемых программ в сетевой форме</c:v>
                </c:pt>
                <c:pt idx="5">
                  <c:v>Количество программ технической направленности</c:v>
                </c:pt>
                <c:pt idx="6">
                  <c:v>Количество программ естественно-научной направленности</c:v>
                </c:pt>
                <c:pt idx="7">
                  <c:v>Количество заочных школ</c:v>
                </c:pt>
                <c:pt idx="8">
                  <c:v>Количество внедренных моделей обеспечения доступности ДО для детей сельской местности</c:v>
                </c:pt>
                <c:pt idx="9">
                  <c:v>Количество дополнительных общеобразовательных программ,реализуемых дистанционно</c:v>
                </c:pt>
                <c:pt idx="10">
                  <c:v>Доля детей с ОВЗ и инвалидностью в возрасте от 5 до 18 лет, охваченных дополнительным образованием</c:v>
                </c:pt>
              </c:strCache>
            </c:strRef>
          </c:cat>
          <c:val>
            <c:numRef>
              <c:f>Лист1!$B$2:$B$13</c:f>
              <c:numCache>
                <c:formatCode>0.00</c:formatCode>
                <c:ptCount val="12"/>
                <c:pt idx="0">
                  <c:v>76</c:v>
                </c:pt>
                <c:pt idx="1">
                  <c:v>18</c:v>
                </c:pt>
                <c:pt idx="2">
                  <c:v>25</c:v>
                </c:pt>
                <c:pt idx="3">
                  <c:v>2</c:v>
                </c:pt>
                <c:pt idx="4">
                  <c:v>2</c:v>
                </c:pt>
                <c:pt idx="5">
                  <c:v>45</c:v>
                </c:pt>
                <c:pt idx="6">
                  <c:v>13</c:v>
                </c:pt>
                <c:pt idx="7">
                  <c:v>0</c:v>
                </c:pt>
                <c:pt idx="8">
                  <c:v>1</c:v>
                </c:pt>
                <c:pt idx="9">
                  <c:v>1</c:v>
                </c:pt>
                <c:pt idx="10">
                  <c:v>30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 (на 01.06.2021 г.)</c:v>
                </c:pt>
              </c:strCache>
            </c:strRef>
          </c:tx>
          <c:invertIfNegative val="0"/>
          <c:cat>
            <c:strRef>
              <c:f>Лист1!$A$2:$A$13</c:f>
              <c:strCache>
                <c:ptCount val="11"/>
                <c:pt idx="0">
                  <c:v>Охват детей ДО в возрасте от 5 до 18 лет (%)</c:v>
                </c:pt>
                <c:pt idx="1">
                  <c:v>Удельный вес численности детей,охваченных программами технической и естественнонаучной направленностями (%)</c:v>
                </c:pt>
                <c:pt idx="2">
                  <c:v>Доля детей, охваченных дополнительным образованием с использованием персонифицированного финансирования (%)</c:v>
                </c:pt>
                <c:pt idx="3">
                  <c:v>Количество реализуемых разноуровневых программ</c:v>
                </c:pt>
                <c:pt idx="4">
                  <c:v>Количество реализуемых программ в сетевой форме</c:v>
                </c:pt>
                <c:pt idx="5">
                  <c:v>Количество программ технической направленности</c:v>
                </c:pt>
                <c:pt idx="6">
                  <c:v>Количество программ естественно-научной направленности</c:v>
                </c:pt>
                <c:pt idx="7">
                  <c:v>Количество заочных школ</c:v>
                </c:pt>
                <c:pt idx="8">
                  <c:v>Количество внедренных моделей обеспечения доступности ДО для детей сельской местности</c:v>
                </c:pt>
                <c:pt idx="9">
                  <c:v>Количество дополнительных общеобразовательных программ,реализуемых дистанционно</c:v>
                </c:pt>
                <c:pt idx="10">
                  <c:v>Доля детей с ОВЗ и инвалидностью в возрасте от 5 до 18 лет, охваченных дополнительным образованием</c:v>
                </c:pt>
              </c:strCache>
            </c:strRef>
          </c:cat>
          <c:val>
            <c:numRef>
              <c:f>Лист1!$C$2:$C$13</c:f>
              <c:numCache>
                <c:formatCode>0.00</c:formatCode>
                <c:ptCount val="12"/>
                <c:pt idx="0">
                  <c:v>63.6</c:v>
                </c:pt>
                <c:pt idx="1">
                  <c:v>18.2</c:v>
                </c:pt>
                <c:pt idx="2">
                  <c:v>0</c:v>
                </c:pt>
                <c:pt idx="3">
                  <c:v>0</c:v>
                </c:pt>
                <c:pt idx="4">
                  <c:v>1</c:v>
                </c:pt>
                <c:pt idx="5">
                  <c:v>46</c:v>
                </c:pt>
                <c:pt idx="6">
                  <c:v>8</c:v>
                </c:pt>
                <c:pt idx="7">
                  <c:v>0</c:v>
                </c:pt>
                <c:pt idx="8">
                  <c:v>1</c:v>
                </c:pt>
                <c:pt idx="9">
                  <c:v>1</c:v>
                </c:pt>
                <c:pt idx="10">
                  <c:v>28.5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2278912"/>
        <c:axId val="136414720"/>
        <c:axId val="132139200"/>
      </c:bar3DChart>
      <c:catAx>
        <c:axId val="1322789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50"/>
            </a:pPr>
            <a:endParaRPr lang="ru-RU"/>
          </a:p>
        </c:txPr>
        <c:crossAx val="136414720"/>
        <c:crosses val="autoZero"/>
        <c:auto val="1"/>
        <c:lblAlgn val="ctr"/>
        <c:lblOffset val="100"/>
        <c:noMultiLvlLbl val="0"/>
      </c:catAx>
      <c:valAx>
        <c:axId val="136414720"/>
        <c:scaling>
          <c:orientation val="minMax"/>
        </c:scaling>
        <c:delete val="0"/>
        <c:axPos val="l"/>
        <c:majorGridlines/>
        <c:numFmt formatCode="0.00" sourceLinked="1"/>
        <c:majorTickMark val="out"/>
        <c:minorTickMark val="none"/>
        <c:tickLblPos val="nextTo"/>
        <c:crossAx val="132278912"/>
        <c:crosses val="autoZero"/>
        <c:crossBetween val="between"/>
      </c:valAx>
      <c:serAx>
        <c:axId val="132139200"/>
        <c:scaling>
          <c:orientation val="minMax"/>
        </c:scaling>
        <c:delete val="0"/>
        <c:axPos val="b"/>
        <c:majorTickMark val="out"/>
        <c:minorTickMark val="none"/>
        <c:tickLblPos val="nextTo"/>
        <c:crossAx val="136414720"/>
        <c:crosses val="autoZero"/>
      </c:ser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2" Type="http://schemas.openxmlformats.org/officeDocument/2006/relationships/image" Target="../media/image5.jpg"/><Relationship Id="rId1" Type="http://schemas.openxmlformats.org/officeDocument/2006/relationships/image" Target="../media/image4.jpg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2" Type="http://schemas.openxmlformats.org/officeDocument/2006/relationships/image" Target="../media/image5.jpg"/><Relationship Id="rId1" Type="http://schemas.openxmlformats.org/officeDocument/2006/relationships/image" Target="../media/image4.jpg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CF7215A-C171-4FAE-AE0C-430C06F1B8E6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DF04517-CA27-4589-A2B9-B2CB3B7CA9AF}">
      <dgm:prSet custT="1"/>
      <dgm:spPr>
        <a:solidFill>
          <a:srgbClr val="00823B"/>
        </a:solidFill>
        <a:ln>
          <a:solidFill>
            <a:srgbClr val="33CC33"/>
          </a:solidFill>
        </a:ln>
      </dgm:spPr>
      <dgm:t>
        <a:bodyPr/>
        <a:lstStyle/>
        <a:p>
          <a:endParaRPr lang="ru-RU" sz="1400" b="1" dirty="0" smtClean="0"/>
        </a:p>
        <a:p>
          <a:endParaRPr lang="ru-RU" sz="1400" b="1" dirty="0" smtClean="0"/>
        </a:p>
        <a:p>
          <a:r>
            <a:rPr lang="ru-RU" sz="1400" b="1" dirty="0" smtClean="0"/>
            <a:t>МБУ ДО ДДЮТ</a:t>
          </a:r>
        </a:p>
        <a:p>
          <a:r>
            <a:rPr lang="ru-RU" sz="1100" b="1" dirty="0" smtClean="0"/>
            <a:t>МО г. Армавир </a:t>
          </a:r>
          <a:endParaRPr lang="ru-RU" sz="1100" b="1" dirty="0"/>
        </a:p>
      </dgm:t>
    </dgm:pt>
    <dgm:pt modelId="{5C845128-72B1-41AA-B099-B1C805B15386}" type="parTrans" cxnId="{0A42F654-FB3A-4362-9624-4CD7C64F166F}">
      <dgm:prSet/>
      <dgm:spPr/>
      <dgm:t>
        <a:bodyPr/>
        <a:lstStyle/>
        <a:p>
          <a:endParaRPr lang="ru-RU"/>
        </a:p>
      </dgm:t>
    </dgm:pt>
    <dgm:pt modelId="{073A514C-C44E-4329-BB45-7D39092B7469}" type="sibTrans" cxnId="{0A42F654-FB3A-4362-9624-4CD7C64F166F}">
      <dgm:prSet/>
      <dgm:spPr/>
      <dgm:t>
        <a:bodyPr/>
        <a:lstStyle/>
        <a:p>
          <a:endParaRPr lang="ru-RU"/>
        </a:p>
      </dgm:t>
    </dgm:pt>
    <dgm:pt modelId="{E782F1EA-16BD-47BF-A9DC-5AFBB25013F5}">
      <dgm:prSet custT="1"/>
      <dgm:spPr>
        <a:solidFill>
          <a:srgbClr val="00823B"/>
        </a:solidFill>
      </dgm:spPr>
      <dgm:t>
        <a:bodyPr/>
        <a:lstStyle/>
        <a:p>
          <a:pPr>
            <a:lnSpc>
              <a:spcPct val="90000"/>
            </a:lnSpc>
            <a:spcAft>
              <a:spcPct val="35000"/>
            </a:spcAft>
          </a:pPr>
          <a:endParaRPr lang="ru-RU" sz="1400" b="1" dirty="0" smtClean="0"/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400" b="1" dirty="0" smtClean="0"/>
            <a:t>МБУ ДО Дом детского </a:t>
          </a:r>
          <a:r>
            <a:rPr lang="ru-RU" sz="1200" b="1" dirty="0" smtClean="0"/>
            <a:t>творчества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100" b="1" dirty="0" smtClean="0"/>
            <a:t>МО </a:t>
          </a:r>
          <a:r>
            <a:rPr lang="ru-RU" sz="1100" b="1" dirty="0" err="1" smtClean="0"/>
            <a:t>Новокубанский</a:t>
          </a:r>
          <a:r>
            <a:rPr lang="ru-RU" sz="1100" b="1" dirty="0" smtClean="0"/>
            <a:t> район </a:t>
          </a:r>
          <a:endParaRPr lang="ru-RU" sz="1200" b="1" dirty="0"/>
        </a:p>
      </dgm:t>
    </dgm:pt>
    <dgm:pt modelId="{3D108C03-4CED-4A12-B3DA-B6C58199FEBB}" type="parTrans" cxnId="{52D275C9-6A70-4260-9152-16F9C7FFE284}">
      <dgm:prSet/>
      <dgm:spPr/>
      <dgm:t>
        <a:bodyPr/>
        <a:lstStyle/>
        <a:p>
          <a:endParaRPr lang="ru-RU"/>
        </a:p>
      </dgm:t>
    </dgm:pt>
    <dgm:pt modelId="{1B60A2D9-5977-4C75-8A74-3B415A366A7B}" type="sibTrans" cxnId="{52D275C9-6A70-4260-9152-16F9C7FFE284}">
      <dgm:prSet/>
      <dgm:spPr/>
      <dgm:t>
        <a:bodyPr/>
        <a:lstStyle/>
        <a:p>
          <a:endParaRPr lang="ru-RU"/>
        </a:p>
      </dgm:t>
    </dgm:pt>
    <dgm:pt modelId="{288BD0E1-AB95-4A87-84C8-036D92952BAE}">
      <dgm:prSet custT="1"/>
      <dgm:spPr>
        <a:solidFill>
          <a:srgbClr val="00823B"/>
        </a:solidFill>
      </dgm:spPr>
      <dgm:t>
        <a:bodyPr/>
        <a:lstStyle/>
        <a:p>
          <a:pPr>
            <a:lnSpc>
              <a:spcPct val="90000"/>
            </a:lnSpc>
            <a:spcAft>
              <a:spcPct val="35000"/>
            </a:spcAft>
          </a:pPr>
          <a:endParaRPr lang="ru-RU" sz="1400" b="1" dirty="0" smtClean="0"/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400" b="1" dirty="0" smtClean="0"/>
            <a:t>МБУ ДО Дом детского творчества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100" b="1" dirty="0" smtClean="0"/>
            <a:t>МО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100" b="1" dirty="0" smtClean="0"/>
            <a:t>Успенский район  </a:t>
          </a:r>
          <a:endParaRPr lang="ru-RU" sz="1100" b="1" dirty="0"/>
        </a:p>
      </dgm:t>
    </dgm:pt>
    <dgm:pt modelId="{3D7E039D-3A83-4D85-9EDC-C13CDC0ADDA1}" type="parTrans" cxnId="{3D957673-BF8B-4662-9EAA-57947ABED0D7}">
      <dgm:prSet/>
      <dgm:spPr/>
      <dgm:t>
        <a:bodyPr/>
        <a:lstStyle/>
        <a:p>
          <a:endParaRPr lang="ru-RU"/>
        </a:p>
      </dgm:t>
    </dgm:pt>
    <dgm:pt modelId="{582EB595-3F4A-47A9-AC42-5FA4D9CD8C86}" type="sibTrans" cxnId="{3D957673-BF8B-4662-9EAA-57947ABED0D7}">
      <dgm:prSet/>
      <dgm:spPr/>
      <dgm:t>
        <a:bodyPr/>
        <a:lstStyle/>
        <a:p>
          <a:endParaRPr lang="ru-RU"/>
        </a:p>
      </dgm:t>
    </dgm:pt>
    <dgm:pt modelId="{0DA995D2-0025-44B1-A477-D4820D746687}">
      <dgm:prSet custT="1"/>
      <dgm:spPr>
        <a:solidFill>
          <a:srgbClr val="00823B"/>
        </a:solidFill>
      </dgm:spPr>
      <dgm:t>
        <a:bodyPr/>
        <a:lstStyle/>
        <a:p>
          <a:pPr>
            <a:lnSpc>
              <a:spcPct val="90000"/>
            </a:lnSpc>
            <a:spcAft>
              <a:spcPct val="35000"/>
            </a:spcAft>
          </a:pPr>
          <a:endParaRPr lang="ru-RU" sz="1400" b="1" dirty="0" smtClean="0"/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400" b="1" dirty="0" smtClean="0"/>
            <a:t>МБУ ДО Центр творчества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100" b="1" dirty="0" smtClean="0"/>
            <a:t>МО </a:t>
          </a:r>
          <a:r>
            <a:rPr lang="ru-RU" sz="1100" b="1" dirty="0" err="1" smtClean="0"/>
            <a:t>Белореченский</a:t>
          </a:r>
          <a:r>
            <a:rPr lang="ru-RU" sz="1100" b="1" dirty="0" smtClean="0"/>
            <a:t> район  </a:t>
          </a:r>
          <a:endParaRPr lang="ru-RU" sz="1100" b="1" dirty="0"/>
        </a:p>
      </dgm:t>
    </dgm:pt>
    <dgm:pt modelId="{2577978D-8A2F-4601-8D6D-C70A6CDFA4A0}" type="parTrans" cxnId="{F727E6B7-8C26-46A9-B583-C14B3B97E475}">
      <dgm:prSet/>
      <dgm:spPr/>
      <dgm:t>
        <a:bodyPr/>
        <a:lstStyle/>
        <a:p>
          <a:endParaRPr lang="ru-RU"/>
        </a:p>
      </dgm:t>
    </dgm:pt>
    <dgm:pt modelId="{F7ABDF7E-8C26-40AD-A3D5-372344A824AD}" type="sibTrans" cxnId="{F727E6B7-8C26-46A9-B583-C14B3B97E475}">
      <dgm:prSet/>
      <dgm:spPr/>
      <dgm:t>
        <a:bodyPr/>
        <a:lstStyle/>
        <a:p>
          <a:endParaRPr lang="ru-RU"/>
        </a:p>
      </dgm:t>
    </dgm:pt>
    <dgm:pt modelId="{357191FF-0F98-48CF-9D0F-1F21FE8B93B1}">
      <dgm:prSet custT="1"/>
      <dgm:spPr>
        <a:solidFill>
          <a:srgbClr val="00823B"/>
        </a:solidFill>
      </dgm:spPr>
      <dgm:t>
        <a:bodyPr/>
        <a:lstStyle/>
        <a:p>
          <a:pPr>
            <a:lnSpc>
              <a:spcPct val="90000"/>
            </a:lnSpc>
            <a:spcAft>
              <a:spcPct val="35000"/>
            </a:spcAft>
          </a:pPr>
          <a:endParaRPr lang="ru-RU" sz="1400" b="1" dirty="0" smtClean="0"/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400" b="1" dirty="0" smtClean="0"/>
            <a:t>МБУ ДО Дом детского творчества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100" b="1" dirty="0" smtClean="0"/>
            <a:t>МО Мостовский район  </a:t>
          </a:r>
          <a:endParaRPr lang="ru-RU" sz="1100" b="1" dirty="0"/>
        </a:p>
      </dgm:t>
    </dgm:pt>
    <dgm:pt modelId="{C29973D6-B32A-488E-B398-AD694191FE3A}" type="parTrans" cxnId="{A3A5AF2A-E6F8-41AA-B3EF-3B66BCAFEEB3}">
      <dgm:prSet/>
      <dgm:spPr/>
      <dgm:t>
        <a:bodyPr/>
        <a:lstStyle/>
        <a:p>
          <a:endParaRPr lang="ru-RU"/>
        </a:p>
      </dgm:t>
    </dgm:pt>
    <dgm:pt modelId="{E1948642-1C4A-4307-8007-FEC2135B7DAC}" type="sibTrans" cxnId="{A3A5AF2A-E6F8-41AA-B3EF-3B66BCAFEEB3}">
      <dgm:prSet/>
      <dgm:spPr/>
      <dgm:t>
        <a:bodyPr/>
        <a:lstStyle/>
        <a:p>
          <a:endParaRPr lang="ru-RU"/>
        </a:p>
      </dgm:t>
    </dgm:pt>
    <dgm:pt modelId="{8ACD32AA-1FD1-4B8F-819C-360D4DB015C9}">
      <dgm:prSet custT="1"/>
      <dgm:spPr>
        <a:solidFill>
          <a:srgbClr val="00823B"/>
        </a:solidFill>
      </dgm:spPr>
      <dgm:t>
        <a:bodyPr/>
        <a:lstStyle/>
        <a:p>
          <a:pPr>
            <a:lnSpc>
              <a:spcPct val="90000"/>
            </a:lnSpc>
            <a:spcAft>
              <a:spcPct val="35000"/>
            </a:spcAft>
          </a:pPr>
          <a:endParaRPr lang="ru-RU" sz="1400" b="1" dirty="0" smtClean="0"/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400" b="1" dirty="0" smtClean="0"/>
            <a:t>МАУ ДО Центр творчества </a:t>
          </a:r>
          <a:r>
            <a:rPr lang="ru-RU" sz="1100" b="1" dirty="0" smtClean="0"/>
            <a:t>им. </a:t>
          </a:r>
          <a:r>
            <a:rPr lang="ru-RU" sz="1100" b="1" dirty="0" err="1" smtClean="0"/>
            <a:t>Д.Шервашидзе</a:t>
          </a:r>
          <a:endParaRPr lang="ru-RU" sz="1100" b="1" dirty="0" smtClean="0"/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100" b="1" dirty="0" smtClean="0"/>
            <a:t>МО </a:t>
          </a:r>
          <a:r>
            <a:rPr lang="ru-RU" sz="1100" b="1" dirty="0" err="1" smtClean="0"/>
            <a:t>Лабинский</a:t>
          </a:r>
          <a:r>
            <a:rPr lang="ru-RU" sz="1100" b="1" dirty="0" smtClean="0"/>
            <a:t> район  </a:t>
          </a:r>
          <a:endParaRPr lang="ru-RU" sz="1100" b="1" dirty="0"/>
        </a:p>
      </dgm:t>
    </dgm:pt>
    <dgm:pt modelId="{3BF3362E-E2D0-4592-ACEF-CF33EF6082B7}" type="parTrans" cxnId="{69F87851-AF59-4E47-B4FE-A8F847FD9451}">
      <dgm:prSet/>
      <dgm:spPr/>
      <dgm:t>
        <a:bodyPr/>
        <a:lstStyle/>
        <a:p>
          <a:endParaRPr lang="ru-RU"/>
        </a:p>
      </dgm:t>
    </dgm:pt>
    <dgm:pt modelId="{0655389F-D302-4AD7-883F-7298FE309893}" type="sibTrans" cxnId="{69F87851-AF59-4E47-B4FE-A8F847FD9451}">
      <dgm:prSet/>
      <dgm:spPr/>
      <dgm:t>
        <a:bodyPr/>
        <a:lstStyle/>
        <a:p>
          <a:endParaRPr lang="ru-RU"/>
        </a:p>
      </dgm:t>
    </dgm:pt>
    <dgm:pt modelId="{B18A26C7-69A4-43CB-AEE4-A3F482DF986B}">
      <dgm:prSet custT="1"/>
      <dgm:spPr>
        <a:solidFill>
          <a:srgbClr val="00823B"/>
        </a:solidFill>
      </dgm:spPr>
      <dgm:t>
        <a:bodyPr/>
        <a:lstStyle/>
        <a:p>
          <a:pPr>
            <a:lnSpc>
              <a:spcPct val="90000"/>
            </a:lnSpc>
            <a:spcAft>
              <a:spcPct val="35000"/>
            </a:spcAft>
          </a:pPr>
          <a:endParaRPr lang="ru-RU" sz="1200" b="1" dirty="0" smtClean="0"/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400" b="1" dirty="0" smtClean="0"/>
            <a:t>МАУ ДО Центр детского творчества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200" b="1" dirty="0" smtClean="0"/>
            <a:t>МО </a:t>
          </a:r>
          <a:r>
            <a:rPr lang="ru-RU" sz="1200" b="1" dirty="0" err="1" smtClean="0"/>
            <a:t>Курганинский</a:t>
          </a:r>
          <a:r>
            <a:rPr lang="ru-RU" sz="1200" b="1" dirty="0" smtClean="0"/>
            <a:t> район  </a:t>
          </a:r>
          <a:endParaRPr lang="ru-RU" sz="1200" b="1" dirty="0"/>
        </a:p>
      </dgm:t>
    </dgm:pt>
    <dgm:pt modelId="{E2D505BC-BE09-4C84-A089-18E3BE483BAB}" type="parTrans" cxnId="{43183D6C-F743-4608-904D-9D9CD8595848}">
      <dgm:prSet/>
      <dgm:spPr/>
      <dgm:t>
        <a:bodyPr/>
        <a:lstStyle/>
        <a:p>
          <a:endParaRPr lang="ru-RU"/>
        </a:p>
      </dgm:t>
    </dgm:pt>
    <dgm:pt modelId="{EDA13C5B-04C7-4049-9E8D-0C8B98042AF1}" type="sibTrans" cxnId="{43183D6C-F743-4608-904D-9D9CD8595848}">
      <dgm:prSet/>
      <dgm:spPr/>
      <dgm:t>
        <a:bodyPr/>
        <a:lstStyle/>
        <a:p>
          <a:endParaRPr lang="ru-RU"/>
        </a:p>
      </dgm:t>
    </dgm:pt>
    <dgm:pt modelId="{69E1A2F4-18AB-4184-98D0-17BB49F06043}">
      <dgm:prSet custT="1"/>
      <dgm:spPr>
        <a:solidFill>
          <a:srgbClr val="00823B"/>
        </a:solidFill>
      </dgm:spPr>
      <dgm:t>
        <a:bodyPr/>
        <a:lstStyle/>
        <a:p>
          <a:endParaRPr lang="ru-RU" sz="1400" b="1" dirty="0" smtClean="0"/>
        </a:p>
        <a:p>
          <a:r>
            <a:rPr lang="ru-RU" sz="1400" b="1" dirty="0" smtClean="0"/>
            <a:t>МБУ ДО Центр детского творчества</a:t>
          </a:r>
        </a:p>
        <a:p>
          <a:r>
            <a:rPr lang="ru-RU" sz="1200" b="1" dirty="0" smtClean="0"/>
            <a:t>МО </a:t>
          </a:r>
          <a:r>
            <a:rPr lang="ru-RU" sz="1200" b="1" dirty="0" err="1" smtClean="0"/>
            <a:t>Отрадненский</a:t>
          </a:r>
          <a:r>
            <a:rPr lang="ru-RU" sz="1200" b="1" dirty="0" smtClean="0"/>
            <a:t> район  </a:t>
          </a:r>
          <a:endParaRPr lang="ru-RU" sz="1200" b="1" dirty="0"/>
        </a:p>
      </dgm:t>
    </dgm:pt>
    <dgm:pt modelId="{977E3D42-5BE3-4114-A9F4-EA153E357FFD}" type="parTrans" cxnId="{E881C6B9-6FF3-4129-9F5B-BF68666704E7}">
      <dgm:prSet/>
      <dgm:spPr/>
      <dgm:t>
        <a:bodyPr/>
        <a:lstStyle/>
        <a:p>
          <a:endParaRPr lang="ru-RU"/>
        </a:p>
      </dgm:t>
    </dgm:pt>
    <dgm:pt modelId="{5745ED8B-3102-457A-8973-313CA1DE27C8}" type="sibTrans" cxnId="{E881C6B9-6FF3-4129-9F5B-BF68666704E7}">
      <dgm:prSet/>
      <dgm:spPr/>
      <dgm:t>
        <a:bodyPr/>
        <a:lstStyle/>
        <a:p>
          <a:endParaRPr lang="ru-RU"/>
        </a:p>
      </dgm:t>
    </dgm:pt>
    <dgm:pt modelId="{B5C86352-9A25-4F36-9C99-985C0FD8CCD4}" type="pres">
      <dgm:prSet presAssocID="{4CF7215A-C171-4FAE-AE0C-430C06F1B8E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E35BF29-5538-4FE4-8930-03D0F7E2DE09}" type="pres">
      <dgm:prSet presAssocID="{4CF7215A-C171-4FAE-AE0C-430C06F1B8E6}" presName="bkgdShp" presStyleLbl="alignAccFollowNode1" presStyleIdx="0" presStyleCnt="1" custLinFactNeighborX="4801" custLinFactNeighborY="1763"/>
      <dgm:spPr>
        <a:solidFill>
          <a:srgbClr val="33CC33">
            <a:alpha val="40000"/>
          </a:srgbClr>
        </a:solidFill>
      </dgm:spPr>
      <dgm:t>
        <a:bodyPr/>
        <a:lstStyle/>
        <a:p>
          <a:endParaRPr lang="ru-RU"/>
        </a:p>
      </dgm:t>
    </dgm:pt>
    <dgm:pt modelId="{8E572DFC-2C27-4514-9C30-11CAACD425F0}" type="pres">
      <dgm:prSet presAssocID="{4CF7215A-C171-4FAE-AE0C-430C06F1B8E6}" presName="linComp" presStyleCnt="0"/>
      <dgm:spPr/>
    </dgm:pt>
    <dgm:pt modelId="{2C23FE28-7E59-4DF7-8392-ECDED9D614D8}" type="pres">
      <dgm:prSet presAssocID="{0DF04517-CA27-4589-A2B9-B2CB3B7CA9AF}" presName="compNode" presStyleCnt="0"/>
      <dgm:spPr/>
    </dgm:pt>
    <dgm:pt modelId="{8A34866D-C6EA-4873-B0A7-F03D6B6B3DDF}" type="pres">
      <dgm:prSet presAssocID="{0DF04517-CA27-4589-A2B9-B2CB3B7CA9AF}" presName="node" presStyleLbl="node1" presStyleIdx="0" presStyleCnt="8" custScaleY="98843" custLinFactNeighborX="-3272" custLinFactNeighborY="3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8CB046-6E71-4BCA-8F0A-1409A08B0571}" type="pres">
      <dgm:prSet presAssocID="{0DF04517-CA27-4589-A2B9-B2CB3B7CA9AF}" presName="invisiNode" presStyleLbl="node1" presStyleIdx="0" presStyleCnt="8"/>
      <dgm:spPr/>
    </dgm:pt>
    <dgm:pt modelId="{C33C7678-B385-4A3E-A6DB-58BB619B8696}" type="pres">
      <dgm:prSet presAssocID="{0DF04517-CA27-4589-A2B9-B2CB3B7CA9AF}" presName="imagNode" presStyleLbl="fgImgPlace1" presStyleIdx="0" presStyleCnt="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0" r="-20000"/>
          </a:stretch>
        </a:blipFill>
      </dgm:spPr>
      <dgm:t>
        <a:bodyPr/>
        <a:lstStyle/>
        <a:p>
          <a:endParaRPr lang="ru-RU"/>
        </a:p>
      </dgm:t>
    </dgm:pt>
    <dgm:pt modelId="{CB119992-D0F6-4B1B-A0E8-27DB95DE6578}" type="pres">
      <dgm:prSet presAssocID="{073A514C-C44E-4329-BB45-7D39092B7469}" presName="sibTrans" presStyleLbl="sibTrans2D1" presStyleIdx="0" presStyleCnt="0"/>
      <dgm:spPr/>
      <dgm:t>
        <a:bodyPr/>
        <a:lstStyle/>
        <a:p>
          <a:endParaRPr lang="ru-RU"/>
        </a:p>
      </dgm:t>
    </dgm:pt>
    <dgm:pt modelId="{4ABC320E-CF89-486B-A252-4702CB406F80}" type="pres">
      <dgm:prSet presAssocID="{E782F1EA-16BD-47BF-A9DC-5AFBB25013F5}" presName="compNode" presStyleCnt="0"/>
      <dgm:spPr/>
    </dgm:pt>
    <dgm:pt modelId="{92625D1B-3DE3-41D2-838A-0F5569613B1C}" type="pres">
      <dgm:prSet presAssocID="{E782F1EA-16BD-47BF-A9DC-5AFBB25013F5}" presName="node" presStyleLbl="node1" presStyleIdx="1" presStyleCnt="8" custScaleY="100079" custLinFactNeighborX="4730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AF036B-40A9-461B-A5C4-505A7C612282}" type="pres">
      <dgm:prSet presAssocID="{E782F1EA-16BD-47BF-A9DC-5AFBB25013F5}" presName="invisiNode" presStyleLbl="node1" presStyleIdx="1" presStyleCnt="8"/>
      <dgm:spPr/>
    </dgm:pt>
    <dgm:pt modelId="{12EF6573-82F3-4961-95E5-9CEED0037AF9}" type="pres">
      <dgm:prSet presAssocID="{E782F1EA-16BD-47BF-A9DC-5AFBB25013F5}" presName="imagNode" presStyleLbl="fgImgPlace1" presStyleIdx="1" presStyleCnt="8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</dgm:spPr>
    </dgm:pt>
    <dgm:pt modelId="{1CA15A99-13E0-46F7-BA51-BE74FDA8865A}" type="pres">
      <dgm:prSet presAssocID="{1B60A2D9-5977-4C75-8A74-3B415A366A7B}" presName="sibTrans" presStyleLbl="sibTrans2D1" presStyleIdx="0" presStyleCnt="0"/>
      <dgm:spPr/>
      <dgm:t>
        <a:bodyPr/>
        <a:lstStyle/>
        <a:p>
          <a:endParaRPr lang="ru-RU"/>
        </a:p>
      </dgm:t>
    </dgm:pt>
    <dgm:pt modelId="{E314CAED-1D01-4BA3-A6BC-7BAE2A0AA6A6}" type="pres">
      <dgm:prSet presAssocID="{288BD0E1-AB95-4A87-84C8-036D92952BAE}" presName="compNode" presStyleCnt="0"/>
      <dgm:spPr/>
    </dgm:pt>
    <dgm:pt modelId="{35291546-2007-4D86-A2BF-06BD16F9AD37}" type="pres">
      <dgm:prSet presAssocID="{288BD0E1-AB95-4A87-84C8-036D92952BAE}" presName="node" presStyleLbl="node1" presStyleIdx="2" presStyleCnt="8" custScaleY="100717" custLinFactNeighborX="-946" custLinFactNeighborY="5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44CFA8-61F7-4285-B7EE-9C20F7C37005}" type="pres">
      <dgm:prSet presAssocID="{288BD0E1-AB95-4A87-84C8-036D92952BAE}" presName="invisiNode" presStyleLbl="node1" presStyleIdx="2" presStyleCnt="8"/>
      <dgm:spPr/>
    </dgm:pt>
    <dgm:pt modelId="{CE1691A2-5B23-4859-8F2C-5038E611DB2B}" type="pres">
      <dgm:prSet presAssocID="{288BD0E1-AB95-4A87-84C8-036D92952BAE}" presName="imagNode" presStyleLbl="fgImgPlace1" presStyleIdx="2" presStyleCnt="8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</dgm:pt>
    <dgm:pt modelId="{55610A84-D04F-4C11-94B3-FD3CBC4D222C}" type="pres">
      <dgm:prSet presAssocID="{582EB595-3F4A-47A9-AC42-5FA4D9CD8C86}" presName="sibTrans" presStyleLbl="sibTrans2D1" presStyleIdx="0" presStyleCnt="0"/>
      <dgm:spPr/>
      <dgm:t>
        <a:bodyPr/>
        <a:lstStyle/>
        <a:p>
          <a:endParaRPr lang="ru-RU"/>
        </a:p>
      </dgm:t>
    </dgm:pt>
    <dgm:pt modelId="{9B771359-9038-4A68-B167-1A303DBF31F7}" type="pres">
      <dgm:prSet presAssocID="{0DA995D2-0025-44B1-A477-D4820D746687}" presName="compNode" presStyleCnt="0"/>
      <dgm:spPr/>
    </dgm:pt>
    <dgm:pt modelId="{389E6A29-F2B3-4EB6-A135-CEF0DB069763}" type="pres">
      <dgm:prSet presAssocID="{0DA995D2-0025-44B1-A477-D4820D746687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8D07AB-E497-4403-BA11-203E600F12F5}" type="pres">
      <dgm:prSet presAssocID="{0DA995D2-0025-44B1-A477-D4820D746687}" presName="invisiNode" presStyleLbl="node1" presStyleIdx="3" presStyleCnt="8"/>
      <dgm:spPr/>
    </dgm:pt>
    <dgm:pt modelId="{6C22C500-CFFC-4786-9B3C-1C9B2DEBC11B}" type="pres">
      <dgm:prSet presAssocID="{0DA995D2-0025-44B1-A477-D4820D746687}" presName="imagNode" presStyleLbl="fgImgPlace1" presStyleIdx="3" presStyleCnt="8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</dgm:spPr>
    </dgm:pt>
    <dgm:pt modelId="{E111A6B6-F177-499F-A61C-26FE2BBB2B28}" type="pres">
      <dgm:prSet presAssocID="{F7ABDF7E-8C26-40AD-A3D5-372344A824AD}" presName="sibTrans" presStyleLbl="sibTrans2D1" presStyleIdx="0" presStyleCnt="0"/>
      <dgm:spPr/>
      <dgm:t>
        <a:bodyPr/>
        <a:lstStyle/>
        <a:p>
          <a:endParaRPr lang="ru-RU"/>
        </a:p>
      </dgm:t>
    </dgm:pt>
    <dgm:pt modelId="{035F02A1-48E9-4150-8806-C7E6A32026A3}" type="pres">
      <dgm:prSet presAssocID="{357191FF-0F98-48CF-9D0F-1F21FE8B93B1}" presName="compNode" presStyleCnt="0"/>
      <dgm:spPr/>
    </dgm:pt>
    <dgm:pt modelId="{0572BDEA-A8D2-4825-A75F-BD6060E5105B}" type="pres">
      <dgm:prSet presAssocID="{357191FF-0F98-48CF-9D0F-1F21FE8B93B1}" presName="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F40619-C3C2-4512-B9CB-B629551E2CEB}" type="pres">
      <dgm:prSet presAssocID="{357191FF-0F98-48CF-9D0F-1F21FE8B93B1}" presName="invisiNode" presStyleLbl="node1" presStyleIdx="4" presStyleCnt="8"/>
      <dgm:spPr/>
    </dgm:pt>
    <dgm:pt modelId="{49B229D7-0A1F-4B05-B214-E92B0EFCAED0}" type="pres">
      <dgm:prSet presAssocID="{357191FF-0F98-48CF-9D0F-1F21FE8B93B1}" presName="imagNode" presStyleLbl="fgImgPlace1" presStyleIdx="4" presStyleCnt="8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</dgm:spPr>
    </dgm:pt>
    <dgm:pt modelId="{0FACC164-99AC-4E31-92F7-34B8BC768EBB}" type="pres">
      <dgm:prSet presAssocID="{E1948642-1C4A-4307-8007-FEC2135B7DAC}" presName="sibTrans" presStyleLbl="sibTrans2D1" presStyleIdx="0" presStyleCnt="0"/>
      <dgm:spPr/>
      <dgm:t>
        <a:bodyPr/>
        <a:lstStyle/>
        <a:p>
          <a:endParaRPr lang="ru-RU"/>
        </a:p>
      </dgm:t>
    </dgm:pt>
    <dgm:pt modelId="{ADE4CF07-3F17-40B3-95B1-65A1366F215B}" type="pres">
      <dgm:prSet presAssocID="{8ACD32AA-1FD1-4B8F-819C-360D4DB015C9}" presName="compNode" presStyleCnt="0"/>
      <dgm:spPr/>
    </dgm:pt>
    <dgm:pt modelId="{33AF24B1-BDD6-492A-8E83-23D3EB05B0B3}" type="pres">
      <dgm:prSet presAssocID="{8ACD32AA-1FD1-4B8F-819C-360D4DB015C9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186080-F1DD-4590-B423-9680E611152F}" type="pres">
      <dgm:prSet presAssocID="{8ACD32AA-1FD1-4B8F-819C-360D4DB015C9}" presName="invisiNode" presStyleLbl="node1" presStyleIdx="5" presStyleCnt="8"/>
      <dgm:spPr/>
    </dgm:pt>
    <dgm:pt modelId="{CF109AA6-918F-494E-9DA8-D0D036577872}" type="pres">
      <dgm:prSet presAssocID="{8ACD32AA-1FD1-4B8F-819C-360D4DB015C9}" presName="imagNode" presStyleLbl="fgImgPlace1" presStyleIdx="5" presStyleCnt="8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</dgm:spPr>
    </dgm:pt>
    <dgm:pt modelId="{96ADAEB8-4F11-4CF8-89D2-39855FFD2B0D}" type="pres">
      <dgm:prSet presAssocID="{0655389F-D302-4AD7-883F-7298FE309893}" presName="sibTrans" presStyleLbl="sibTrans2D1" presStyleIdx="0" presStyleCnt="0"/>
      <dgm:spPr/>
      <dgm:t>
        <a:bodyPr/>
        <a:lstStyle/>
        <a:p>
          <a:endParaRPr lang="ru-RU"/>
        </a:p>
      </dgm:t>
    </dgm:pt>
    <dgm:pt modelId="{317D097A-7905-4C21-BA5B-86612BC92C3B}" type="pres">
      <dgm:prSet presAssocID="{B18A26C7-69A4-43CB-AEE4-A3F482DF986B}" presName="compNode" presStyleCnt="0"/>
      <dgm:spPr/>
    </dgm:pt>
    <dgm:pt modelId="{20365890-3F59-450E-BA67-978B8782BECC}" type="pres">
      <dgm:prSet presAssocID="{B18A26C7-69A4-43CB-AEE4-A3F482DF986B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241007-5DA9-46E1-BA65-84510522891B}" type="pres">
      <dgm:prSet presAssocID="{B18A26C7-69A4-43CB-AEE4-A3F482DF986B}" presName="invisiNode" presStyleLbl="node1" presStyleIdx="6" presStyleCnt="8"/>
      <dgm:spPr/>
    </dgm:pt>
    <dgm:pt modelId="{E72E89ED-1DFD-4C27-B07B-2F46AC85C7EC}" type="pres">
      <dgm:prSet presAssocID="{B18A26C7-69A4-43CB-AEE4-A3F482DF986B}" presName="imagNode" presStyleLbl="fgImgPlace1" presStyleIdx="6" presStyleCnt="8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</dgm:spPr>
    </dgm:pt>
    <dgm:pt modelId="{ED77333C-0575-4980-9FE2-3CC8B1209E3C}" type="pres">
      <dgm:prSet presAssocID="{EDA13C5B-04C7-4049-9E8D-0C8B98042AF1}" presName="sibTrans" presStyleLbl="sibTrans2D1" presStyleIdx="0" presStyleCnt="0"/>
      <dgm:spPr/>
      <dgm:t>
        <a:bodyPr/>
        <a:lstStyle/>
        <a:p>
          <a:endParaRPr lang="ru-RU"/>
        </a:p>
      </dgm:t>
    </dgm:pt>
    <dgm:pt modelId="{7616A172-7A1E-482A-957B-698843342F36}" type="pres">
      <dgm:prSet presAssocID="{69E1A2F4-18AB-4184-98D0-17BB49F06043}" presName="compNode" presStyleCnt="0"/>
      <dgm:spPr/>
    </dgm:pt>
    <dgm:pt modelId="{991B16C1-DE54-46DD-A611-6A4638FE482B}" type="pres">
      <dgm:prSet presAssocID="{69E1A2F4-18AB-4184-98D0-17BB49F06043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4BDDF0-D51D-4D0B-A883-E0932E010D7D}" type="pres">
      <dgm:prSet presAssocID="{69E1A2F4-18AB-4184-98D0-17BB49F06043}" presName="invisiNode" presStyleLbl="node1" presStyleIdx="7" presStyleCnt="8"/>
      <dgm:spPr/>
    </dgm:pt>
    <dgm:pt modelId="{87FAC5B5-D752-4B51-9E5E-D8C97664C04C}" type="pres">
      <dgm:prSet presAssocID="{69E1A2F4-18AB-4184-98D0-17BB49F06043}" presName="imagNode" presStyleLbl="fgImgPlace1" presStyleIdx="7" presStyleCnt="8"/>
      <dgm:spPr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</dgm:pt>
  </dgm:ptLst>
  <dgm:cxnLst>
    <dgm:cxn modelId="{83E959F5-46D7-4E3B-BD4F-6CB410910059}" type="presOf" srcId="{EDA13C5B-04C7-4049-9E8D-0C8B98042AF1}" destId="{ED77333C-0575-4980-9FE2-3CC8B1209E3C}" srcOrd="0" destOrd="0" presId="urn:microsoft.com/office/officeart/2005/8/layout/pList2"/>
    <dgm:cxn modelId="{0A42F654-FB3A-4362-9624-4CD7C64F166F}" srcId="{4CF7215A-C171-4FAE-AE0C-430C06F1B8E6}" destId="{0DF04517-CA27-4589-A2B9-B2CB3B7CA9AF}" srcOrd="0" destOrd="0" parTransId="{5C845128-72B1-41AA-B099-B1C805B15386}" sibTransId="{073A514C-C44E-4329-BB45-7D39092B7469}"/>
    <dgm:cxn modelId="{F727E6B7-8C26-46A9-B583-C14B3B97E475}" srcId="{4CF7215A-C171-4FAE-AE0C-430C06F1B8E6}" destId="{0DA995D2-0025-44B1-A477-D4820D746687}" srcOrd="3" destOrd="0" parTransId="{2577978D-8A2F-4601-8D6D-C70A6CDFA4A0}" sibTransId="{F7ABDF7E-8C26-40AD-A3D5-372344A824AD}"/>
    <dgm:cxn modelId="{B9FAEE67-6CC7-4F4B-B6B5-DDE4ECFA8395}" type="presOf" srcId="{0DA995D2-0025-44B1-A477-D4820D746687}" destId="{389E6A29-F2B3-4EB6-A135-CEF0DB069763}" srcOrd="0" destOrd="0" presId="urn:microsoft.com/office/officeart/2005/8/layout/pList2"/>
    <dgm:cxn modelId="{12967769-1AFC-42B8-8D31-93816673FF18}" type="presOf" srcId="{8ACD32AA-1FD1-4B8F-819C-360D4DB015C9}" destId="{33AF24B1-BDD6-492A-8E83-23D3EB05B0B3}" srcOrd="0" destOrd="0" presId="urn:microsoft.com/office/officeart/2005/8/layout/pList2"/>
    <dgm:cxn modelId="{966BB87E-48A0-44E6-839D-99FA76DF99C9}" type="presOf" srcId="{1B60A2D9-5977-4C75-8A74-3B415A366A7B}" destId="{1CA15A99-13E0-46F7-BA51-BE74FDA8865A}" srcOrd="0" destOrd="0" presId="urn:microsoft.com/office/officeart/2005/8/layout/pList2"/>
    <dgm:cxn modelId="{E03C7EC0-14AF-4584-A977-8968A0ACA498}" type="presOf" srcId="{4CF7215A-C171-4FAE-AE0C-430C06F1B8E6}" destId="{B5C86352-9A25-4F36-9C99-985C0FD8CCD4}" srcOrd="0" destOrd="0" presId="urn:microsoft.com/office/officeart/2005/8/layout/pList2"/>
    <dgm:cxn modelId="{E397F43C-7A66-4C8B-825C-CA6BD0D06A52}" type="presOf" srcId="{073A514C-C44E-4329-BB45-7D39092B7469}" destId="{CB119992-D0F6-4B1B-A0E8-27DB95DE6578}" srcOrd="0" destOrd="0" presId="urn:microsoft.com/office/officeart/2005/8/layout/pList2"/>
    <dgm:cxn modelId="{034EA84B-C6CE-412E-AAC1-39854BE752E0}" type="presOf" srcId="{69E1A2F4-18AB-4184-98D0-17BB49F06043}" destId="{991B16C1-DE54-46DD-A611-6A4638FE482B}" srcOrd="0" destOrd="0" presId="urn:microsoft.com/office/officeart/2005/8/layout/pList2"/>
    <dgm:cxn modelId="{E881C6B9-6FF3-4129-9F5B-BF68666704E7}" srcId="{4CF7215A-C171-4FAE-AE0C-430C06F1B8E6}" destId="{69E1A2F4-18AB-4184-98D0-17BB49F06043}" srcOrd="7" destOrd="0" parTransId="{977E3D42-5BE3-4114-A9F4-EA153E357FFD}" sibTransId="{5745ED8B-3102-457A-8973-313CA1DE27C8}"/>
    <dgm:cxn modelId="{7B7DA78C-E4AC-44B4-908D-7B0FCF7693ED}" type="presOf" srcId="{E1948642-1C4A-4307-8007-FEC2135B7DAC}" destId="{0FACC164-99AC-4E31-92F7-34B8BC768EBB}" srcOrd="0" destOrd="0" presId="urn:microsoft.com/office/officeart/2005/8/layout/pList2"/>
    <dgm:cxn modelId="{D982DF12-A2E2-4F4A-8AF8-CC6E16B3BC7A}" type="presOf" srcId="{B18A26C7-69A4-43CB-AEE4-A3F482DF986B}" destId="{20365890-3F59-450E-BA67-978B8782BECC}" srcOrd="0" destOrd="0" presId="urn:microsoft.com/office/officeart/2005/8/layout/pList2"/>
    <dgm:cxn modelId="{CD7C72D8-BD10-4CD9-A45E-DBCAAC3DBA55}" type="presOf" srcId="{288BD0E1-AB95-4A87-84C8-036D92952BAE}" destId="{35291546-2007-4D86-A2BF-06BD16F9AD37}" srcOrd="0" destOrd="0" presId="urn:microsoft.com/office/officeart/2005/8/layout/pList2"/>
    <dgm:cxn modelId="{4FC14289-AED9-4941-B304-D509A64CB932}" type="presOf" srcId="{0DF04517-CA27-4589-A2B9-B2CB3B7CA9AF}" destId="{8A34866D-C6EA-4873-B0A7-F03D6B6B3DDF}" srcOrd="0" destOrd="0" presId="urn:microsoft.com/office/officeart/2005/8/layout/pList2"/>
    <dgm:cxn modelId="{69F87851-AF59-4E47-B4FE-A8F847FD9451}" srcId="{4CF7215A-C171-4FAE-AE0C-430C06F1B8E6}" destId="{8ACD32AA-1FD1-4B8F-819C-360D4DB015C9}" srcOrd="5" destOrd="0" parTransId="{3BF3362E-E2D0-4592-ACEF-CF33EF6082B7}" sibTransId="{0655389F-D302-4AD7-883F-7298FE309893}"/>
    <dgm:cxn modelId="{45825F9C-4F8A-440A-85D0-DAEB472BAF2E}" type="presOf" srcId="{F7ABDF7E-8C26-40AD-A3D5-372344A824AD}" destId="{E111A6B6-F177-499F-A61C-26FE2BBB2B28}" srcOrd="0" destOrd="0" presId="urn:microsoft.com/office/officeart/2005/8/layout/pList2"/>
    <dgm:cxn modelId="{152ED59A-7654-4BF0-A474-1CD2280F6614}" type="presOf" srcId="{E782F1EA-16BD-47BF-A9DC-5AFBB25013F5}" destId="{92625D1B-3DE3-41D2-838A-0F5569613B1C}" srcOrd="0" destOrd="0" presId="urn:microsoft.com/office/officeart/2005/8/layout/pList2"/>
    <dgm:cxn modelId="{A0E9001B-415C-4A39-B18E-6D6137FD1683}" type="presOf" srcId="{0655389F-D302-4AD7-883F-7298FE309893}" destId="{96ADAEB8-4F11-4CF8-89D2-39855FFD2B0D}" srcOrd="0" destOrd="0" presId="urn:microsoft.com/office/officeart/2005/8/layout/pList2"/>
    <dgm:cxn modelId="{A3A5AF2A-E6F8-41AA-B3EF-3B66BCAFEEB3}" srcId="{4CF7215A-C171-4FAE-AE0C-430C06F1B8E6}" destId="{357191FF-0F98-48CF-9D0F-1F21FE8B93B1}" srcOrd="4" destOrd="0" parTransId="{C29973D6-B32A-488E-B398-AD694191FE3A}" sibTransId="{E1948642-1C4A-4307-8007-FEC2135B7DAC}"/>
    <dgm:cxn modelId="{52D275C9-6A70-4260-9152-16F9C7FFE284}" srcId="{4CF7215A-C171-4FAE-AE0C-430C06F1B8E6}" destId="{E782F1EA-16BD-47BF-A9DC-5AFBB25013F5}" srcOrd="1" destOrd="0" parTransId="{3D108C03-4CED-4A12-B3DA-B6C58199FEBB}" sibTransId="{1B60A2D9-5977-4C75-8A74-3B415A366A7B}"/>
    <dgm:cxn modelId="{90083289-290A-4ACC-B6DB-9E3F2C331A39}" type="presOf" srcId="{357191FF-0F98-48CF-9D0F-1F21FE8B93B1}" destId="{0572BDEA-A8D2-4825-A75F-BD6060E5105B}" srcOrd="0" destOrd="0" presId="urn:microsoft.com/office/officeart/2005/8/layout/pList2"/>
    <dgm:cxn modelId="{43183D6C-F743-4608-904D-9D9CD8595848}" srcId="{4CF7215A-C171-4FAE-AE0C-430C06F1B8E6}" destId="{B18A26C7-69A4-43CB-AEE4-A3F482DF986B}" srcOrd="6" destOrd="0" parTransId="{E2D505BC-BE09-4C84-A089-18E3BE483BAB}" sibTransId="{EDA13C5B-04C7-4049-9E8D-0C8B98042AF1}"/>
    <dgm:cxn modelId="{3D957673-BF8B-4662-9EAA-57947ABED0D7}" srcId="{4CF7215A-C171-4FAE-AE0C-430C06F1B8E6}" destId="{288BD0E1-AB95-4A87-84C8-036D92952BAE}" srcOrd="2" destOrd="0" parTransId="{3D7E039D-3A83-4D85-9EDC-C13CDC0ADDA1}" sibTransId="{582EB595-3F4A-47A9-AC42-5FA4D9CD8C86}"/>
    <dgm:cxn modelId="{E9A724BF-9F6A-4CA3-ADA4-E122B40AA6A0}" type="presOf" srcId="{582EB595-3F4A-47A9-AC42-5FA4D9CD8C86}" destId="{55610A84-D04F-4C11-94B3-FD3CBC4D222C}" srcOrd="0" destOrd="0" presId="urn:microsoft.com/office/officeart/2005/8/layout/pList2"/>
    <dgm:cxn modelId="{6CC61EB3-AF7E-410B-9DF3-716D9AC1BB20}" type="presParOf" srcId="{B5C86352-9A25-4F36-9C99-985C0FD8CCD4}" destId="{3E35BF29-5538-4FE4-8930-03D0F7E2DE09}" srcOrd="0" destOrd="0" presId="urn:microsoft.com/office/officeart/2005/8/layout/pList2"/>
    <dgm:cxn modelId="{E3A7EC59-3AC3-4CC8-99D0-27A005A336F3}" type="presParOf" srcId="{B5C86352-9A25-4F36-9C99-985C0FD8CCD4}" destId="{8E572DFC-2C27-4514-9C30-11CAACD425F0}" srcOrd="1" destOrd="0" presId="urn:microsoft.com/office/officeart/2005/8/layout/pList2"/>
    <dgm:cxn modelId="{E084CDB0-7B58-4F60-A80A-B67401510C63}" type="presParOf" srcId="{8E572DFC-2C27-4514-9C30-11CAACD425F0}" destId="{2C23FE28-7E59-4DF7-8392-ECDED9D614D8}" srcOrd="0" destOrd="0" presId="urn:microsoft.com/office/officeart/2005/8/layout/pList2"/>
    <dgm:cxn modelId="{7E8951F6-A6E0-455B-B80D-417D57A838FA}" type="presParOf" srcId="{2C23FE28-7E59-4DF7-8392-ECDED9D614D8}" destId="{8A34866D-C6EA-4873-B0A7-F03D6B6B3DDF}" srcOrd="0" destOrd="0" presId="urn:microsoft.com/office/officeart/2005/8/layout/pList2"/>
    <dgm:cxn modelId="{6A273B53-0F16-4449-A56E-85E7CA5D9F09}" type="presParOf" srcId="{2C23FE28-7E59-4DF7-8392-ECDED9D614D8}" destId="{318CB046-6E71-4BCA-8F0A-1409A08B0571}" srcOrd="1" destOrd="0" presId="urn:microsoft.com/office/officeart/2005/8/layout/pList2"/>
    <dgm:cxn modelId="{D5016CEC-2978-4D20-A8A0-6CE36890882B}" type="presParOf" srcId="{2C23FE28-7E59-4DF7-8392-ECDED9D614D8}" destId="{C33C7678-B385-4A3E-A6DB-58BB619B8696}" srcOrd="2" destOrd="0" presId="urn:microsoft.com/office/officeart/2005/8/layout/pList2"/>
    <dgm:cxn modelId="{8FDB7120-A6C6-496F-8D17-558341BF10D6}" type="presParOf" srcId="{8E572DFC-2C27-4514-9C30-11CAACD425F0}" destId="{CB119992-D0F6-4B1B-A0E8-27DB95DE6578}" srcOrd="1" destOrd="0" presId="urn:microsoft.com/office/officeart/2005/8/layout/pList2"/>
    <dgm:cxn modelId="{62A452EC-E393-4FFE-930A-AEF0CBBE89EC}" type="presParOf" srcId="{8E572DFC-2C27-4514-9C30-11CAACD425F0}" destId="{4ABC320E-CF89-486B-A252-4702CB406F80}" srcOrd="2" destOrd="0" presId="urn:microsoft.com/office/officeart/2005/8/layout/pList2"/>
    <dgm:cxn modelId="{D9CDBADD-A719-49AE-BD3D-63BB87F90755}" type="presParOf" srcId="{4ABC320E-CF89-486B-A252-4702CB406F80}" destId="{92625D1B-3DE3-41D2-838A-0F5569613B1C}" srcOrd="0" destOrd="0" presId="urn:microsoft.com/office/officeart/2005/8/layout/pList2"/>
    <dgm:cxn modelId="{0E230378-CF6D-4B8B-BC5D-15F217191C41}" type="presParOf" srcId="{4ABC320E-CF89-486B-A252-4702CB406F80}" destId="{A1AF036B-40A9-461B-A5C4-505A7C612282}" srcOrd="1" destOrd="0" presId="urn:microsoft.com/office/officeart/2005/8/layout/pList2"/>
    <dgm:cxn modelId="{B5222364-F980-4C42-8A37-942865CC9D24}" type="presParOf" srcId="{4ABC320E-CF89-486B-A252-4702CB406F80}" destId="{12EF6573-82F3-4961-95E5-9CEED0037AF9}" srcOrd="2" destOrd="0" presId="urn:microsoft.com/office/officeart/2005/8/layout/pList2"/>
    <dgm:cxn modelId="{FA9997E5-E73F-4C7A-941E-95EDB90E1D3F}" type="presParOf" srcId="{8E572DFC-2C27-4514-9C30-11CAACD425F0}" destId="{1CA15A99-13E0-46F7-BA51-BE74FDA8865A}" srcOrd="3" destOrd="0" presId="urn:microsoft.com/office/officeart/2005/8/layout/pList2"/>
    <dgm:cxn modelId="{0E5DB4D7-60DC-4E0C-B6C3-D5A2AF233E49}" type="presParOf" srcId="{8E572DFC-2C27-4514-9C30-11CAACD425F0}" destId="{E314CAED-1D01-4BA3-A6BC-7BAE2A0AA6A6}" srcOrd="4" destOrd="0" presId="urn:microsoft.com/office/officeart/2005/8/layout/pList2"/>
    <dgm:cxn modelId="{87E7EFAD-54D5-432B-90A9-A3B7CE94B412}" type="presParOf" srcId="{E314CAED-1D01-4BA3-A6BC-7BAE2A0AA6A6}" destId="{35291546-2007-4D86-A2BF-06BD16F9AD37}" srcOrd="0" destOrd="0" presId="urn:microsoft.com/office/officeart/2005/8/layout/pList2"/>
    <dgm:cxn modelId="{82B570CC-E8C5-4D7D-8244-2D28FBC901C0}" type="presParOf" srcId="{E314CAED-1D01-4BA3-A6BC-7BAE2A0AA6A6}" destId="{DE44CFA8-61F7-4285-B7EE-9C20F7C37005}" srcOrd="1" destOrd="0" presId="urn:microsoft.com/office/officeart/2005/8/layout/pList2"/>
    <dgm:cxn modelId="{6F148FAD-B942-498E-B338-F1D5164ADF86}" type="presParOf" srcId="{E314CAED-1D01-4BA3-A6BC-7BAE2A0AA6A6}" destId="{CE1691A2-5B23-4859-8F2C-5038E611DB2B}" srcOrd="2" destOrd="0" presId="urn:microsoft.com/office/officeart/2005/8/layout/pList2"/>
    <dgm:cxn modelId="{177E5DC8-AF64-47CE-9469-8B72A88ABF5A}" type="presParOf" srcId="{8E572DFC-2C27-4514-9C30-11CAACD425F0}" destId="{55610A84-D04F-4C11-94B3-FD3CBC4D222C}" srcOrd="5" destOrd="0" presId="urn:microsoft.com/office/officeart/2005/8/layout/pList2"/>
    <dgm:cxn modelId="{B08B7841-119B-4AB1-ADB3-62CC0F16E4FA}" type="presParOf" srcId="{8E572DFC-2C27-4514-9C30-11CAACD425F0}" destId="{9B771359-9038-4A68-B167-1A303DBF31F7}" srcOrd="6" destOrd="0" presId="urn:microsoft.com/office/officeart/2005/8/layout/pList2"/>
    <dgm:cxn modelId="{B71A9346-73C8-4014-A624-9ADF62312391}" type="presParOf" srcId="{9B771359-9038-4A68-B167-1A303DBF31F7}" destId="{389E6A29-F2B3-4EB6-A135-CEF0DB069763}" srcOrd="0" destOrd="0" presId="urn:microsoft.com/office/officeart/2005/8/layout/pList2"/>
    <dgm:cxn modelId="{EDF5828C-7477-4655-BE23-BF49CA2CF904}" type="presParOf" srcId="{9B771359-9038-4A68-B167-1A303DBF31F7}" destId="{058D07AB-E497-4403-BA11-203E600F12F5}" srcOrd="1" destOrd="0" presId="urn:microsoft.com/office/officeart/2005/8/layout/pList2"/>
    <dgm:cxn modelId="{733F4A38-650E-4DE3-98C9-BCF3BF64E6CC}" type="presParOf" srcId="{9B771359-9038-4A68-B167-1A303DBF31F7}" destId="{6C22C500-CFFC-4786-9B3C-1C9B2DEBC11B}" srcOrd="2" destOrd="0" presId="urn:microsoft.com/office/officeart/2005/8/layout/pList2"/>
    <dgm:cxn modelId="{B79BE39F-27E2-4F9A-B868-DB36CBA6B830}" type="presParOf" srcId="{8E572DFC-2C27-4514-9C30-11CAACD425F0}" destId="{E111A6B6-F177-499F-A61C-26FE2BBB2B28}" srcOrd="7" destOrd="0" presId="urn:microsoft.com/office/officeart/2005/8/layout/pList2"/>
    <dgm:cxn modelId="{2EE7D23F-B4BB-4708-B166-437B444D5603}" type="presParOf" srcId="{8E572DFC-2C27-4514-9C30-11CAACD425F0}" destId="{035F02A1-48E9-4150-8806-C7E6A32026A3}" srcOrd="8" destOrd="0" presId="urn:microsoft.com/office/officeart/2005/8/layout/pList2"/>
    <dgm:cxn modelId="{D208735F-2819-4930-925E-63AB41E21DCB}" type="presParOf" srcId="{035F02A1-48E9-4150-8806-C7E6A32026A3}" destId="{0572BDEA-A8D2-4825-A75F-BD6060E5105B}" srcOrd="0" destOrd="0" presId="urn:microsoft.com/office/officeart/2005/8/layout/pList2"/>
    <dgm:cxn modelId="{F616824A-1DC3-414E-B181-6F98B74A0F09}" type="presParOf" srcId="{035F02A1-48E9-4150-8806-C7E6A32026A3}" destId="{0AF40619-C3C2-4512-B9CB-B629551E2CEB}" srcOrd="1" destOrd="0" presId="urn:microsoft.com/office/officeart/2005/8/layout/pList2"/>
    <dgm:cxn modelId="{AE348D1A-72C9-4B73-B763-75D7F6826461}" type="presParOf" srcId="{035F02A1-48E9-4150-8806-C7E6A32026A3}" destId="{49B229D7-0A1F-4B05-B214-E92B0EFCAED0}" srcOrd="2" destOrd="0" presId="urn:microsoft.com/office/officeart/2005/8/layout/pList2"/>
    <dgm:cxn modelId="{672C6272-E6C7-44DA-8B5D-C98B1FDDF19E}" type="presParOf" srcId="{8E572DFC-2C27-4514-9C30-11CAACD425F0}" destId="{0FACC164-99AC-4E31-92F7-34B8BC768EBB}" srcOrd="9" destOrd="0" presId="urn:microsoft.com/office/officeart/2005/8/layout/pList2"/>
    <dgm:cxn modelId="{F40DBA3C-9488-480B-9129-A107EAF5CFC1}" type="presParOf" srcId="{8E572DFC-2C27-4514-9C30-11CAACD425F0}" destId="{ADE4CF07-3F17-40B3-95B1-65A1366F215B}" srcOrd="10" destOrd="0" presId="urn:microsoft.com/office/officeart/2005/8/layout/pList2"/>
    <dgm:cxn modelId="{FC0E26CB-5050-46B2-B8DC-DA35E4209748}" type="presParOf" srcId="{ADE4CF07-3F17-40B3-95B1-65A1366F215B}" destId="{33AF24B1-BDD6-492A-8E83-23D3EB05B0B3}" srcOrd="0" destOrd="0" presId="urn:microsoft.com/office/officeart/2005/8/layout/pList2"/>
    <dgm:cxn modelId="{56F6662E-9CD6-4316-947F-8EFB2E4B37A7}" type="presParOf" srcId="{ADE4CF07-3F17-40B3-95B1-65A1366F215B}" destId="{3E186080-F1DD-4590-B423-9680E611152F}" srcOrd="1" destOrd="0" presId="urn:microsoft.com/office/officeart/2005/8/layout/pList2"/>
    <dgm:cxn modelId="{4AC7A533-C1CF-4DF5-8781-B31A30731F66}" type="presParOf" srcId="{ADE4CF07-3F17-40B3-95B1-65A1366F215B}" destId="{CF109AA6-918F-494E-9DA8-D0D036577872}" srcOrd="2" destOrd="0" presId="urn:microsoft.com/office/officeart/2005/8/layout/pList2"/>
    <dgm:cxn modelId="{77B29739-23D2-4BD4-B61D-E9B0F92C8300}" type="presParOf" srcId="{8E572DFC-2C27-4514-9C30-11CAACD425F0}" destId="{96ADAEB8-4F11-4CF8-89D2-39855FFD2B0D}" srcOrd="11" destOrd="0" presId="urn:microsoft.com/office/officeart/2005/8/layout/pList2"/>
    <dgm:cxn modelId="{FEE5FC19-F444-4F1A-8E4A-07FB6D6CFBB9}" type="presParOf" srcId="{8E572DFC-2C27-4514-9C30-11CAACD425F0}" destId="{317D097A-7905-4C21-BA5B-86612BC92C3B}" srcOrd="12" destOrd="0" presId="urn:microsoft.com/office/officeart/2005/8/layout/pList2"/>
    <dgm:cxn modelId="{B4D73904-A137-45B1-8C47-87A8ACD915B1}" type="presParOf" srcId="{317D097A-7905-4C21-BA5B-86612BC92C3B}" destId="{20365890-3F59-450E-BA67-978B8782BECC}" srcOrd="0" destOrd="0" presId="urn:microsoft.com/office/officeart/2005/8/layout/pList2"/>
    <dgm:cxn modelId="{6E14A395-E448-4535-A0F0-4636BFEBC54C}" type="presParOf" srcId="{317D097A-7905-4C21-BA5B-86612BC92C3B}" destId="{ED241007-5DA9-46E1-BA65-84510522891B}" srcOrd="1" destOrd="0" presId="urn:microsoft.com/office/officeart/2005/8/layout/pList2"/>
    <dgm:cxn modelId="{DA7AF7E3-768B-4EDC-85ED-FC6249EEA7EA}" type="presParOf" srcId="{317D097A-7905-4C21-BA5B-86612BC92C3B}" destId="{E72E89ED-1DFD-4C27-B07B-2F46AC85C7EC}" srcOrd="2" destOrd="0" presId="urn:microsoft.com/office/officeart/2005/8/layout/pList2"/>
    <dgm:cxn modelId="{D6182519-5581-4E59-B001-976E302CDE93}" type="presParOf" srcId="{8E572DFC-2C27-4514-9C30-11CAACD425F0}" destId="{ED77333C-0575-4980-9FE2-3CC8B1209E3C}" srcOrd="13" destOrd="0" presId="urn:microsoft.com/office/officeart/2005/8/layout/pList2"/>
    <dgm:cxn modelId="{D51F1AEC-9612-4943-AAF6-59E4F146B4E7}" type="presParOf" srcId="{8E572DFC-2C27-4514-9C30-11CAACD425F0}" destId="{7616A172-7A1E-482A-957B-698843342F36}" srcOrd="14" destOrd="0" presId="urn:microsoft.com/office/officeart/2005/8/layout/pList2"/>
    <dgm:cxn modelId="{8E55AD87-103A-42DE-A439-D1A7DE2622FD}" type="presParOf" srcId="{7616A172-7A1E-482A-957B-698843342F36}" destId="{991B16C1-DE54-46DD-A611-6A4638FE482B}" srcOrd="0" destOrd="0" presId="urn:microsoft.com/office/officeart/2005/8/layout/pList2"/>
    <dgm:cxn modelId="{50DA7104-273C-4304-A5C8-5B9076E44C08}" type="presParOf" srcId="{7616A172-7A1E-482A-957B-698843342F36}" destId="{BF4BDDF0-D51D-4D0B-A883-E0932E010D7D}" srcOrd="1" destOrd="0" presId="urn:microsoft.com/office/officeart/2005/8/layout/pList2"/>
    <dgm:cxn modelId="{54DA64AF-0961-4370-A693-4DFC11F296CE}" type="presParOf" srcId="{7616A172-7A1E-482A-957B-698843342F36}" destId="{87FAC5B5-D752-4B51-9E5E-D8C97664C04C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35BF29-5538-4FE4-8930-03D0F7E2DE09}">
      <dsp:nvSpPr>
        <dsp:cNvPr id="0" name=""/>
        <dsp:cNvSpPr/>
      </dsp:nvSpPr>
      <dsp:spPr>
        <a:xfrm>
          <a:off x="0" y="29041"/>
          <a:ext cx="11624969" cy="1647257"/>
        </a:xfrm>
        <a:prstGeom prst="roundRect">
          <a:avLst>
            <a:gd name="adj" fmla="val 10000"/>
          </a:avLst>
        </a:prstGeom>
        <a:solidFill>
          <a:srgbClr val="33CC33">
            <a:alpha val="4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3C7678-B385-4A3E-A6DB-58BB619B8696}">
      <dsp:nvSpPr>
        <dsp:cNvPr id="0" name=""/>
        <dsp:cNvSpPr/>
      </dsp:nvSpPr>
      <dsp:spPr>
        <a:xfrm>
          <a:off x="352283" y="225457"/>
          <a:ext cx="1255218" cy="120798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0" r="-2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34866D-C6EA-4873-B0A7-F03D6B6B3DDF}">
      <dsp:nvSpPr>
        <dsp:cNvPr id="0" name=""/>
        <dsp:cNvSpPr/>
      </dsp:nvSpPr>
      <dsp:spPr>
        <a:xfrm rot="10800000">
          <a:off x="311213" y="1670551"/>
          <a:ext cx="1255218" cy="1990020"/>
        </a:xfrm>
        <a:prstGeom prst="round2SameRect">
          <a:avLst>
            <a:gd name="adj1" fmla="val 10500"/>
            <a:gd name="adj2" fmla="val 0"/>
          </a:avLst>
        </a:prstGeom>
        <a:solidFill>
          <a:srgbClr val="00823B"/>
        </a:solidFill>
        <a:ln w="12700" cap="flat" cmpd="sng" algn="ctr">
          <a:solidFill>
            <a:srgbClr val="33CC3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МБУ ДО ДДЮТ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МО г. Армавир </a:t>
          </a:r>
          <a:endParaRPr lang="ru-RU" sz="1100" b="1" kern="1200" dirty="0"/>
        </a:p>
      </dsp:txBody>
      <dsp:txXfrm rot="10800000">
        <a:off x="349815" y="1670551"/>
        <a:ext cx="1178014" cy="1951418"/>
      </dsp:txXfrm>
    </dsp:sp>
    <dsp:sp modelId="{12EF6573-82F3-4961-95E5-9CEED0037AF9}">
      <dsp:nvSpPr>
        <dsp:cNvPr id="0" name=""/>
        <dsp:cNvSpPr/>
      </dsp:nvSpPr>
      <dsp:spPr>
        <a:xfrm>
          <a:off x="1733024" y="219236"/>
          <a:ext cx="1255218" cy="120798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625D1B-3DE3-41D2-838A-0F5569613B1C}">
      <dsp:nvSpPr>
        <dsp:cNvPr id="0" name=""/>
        <dsp:cNvSpPr/>
      </dsp:nvSpPr>
      <dsp:spPr>
        <a:xfrm rot="10800000">
          <a:off x="1792396" y="1646064"/>
          <a:ext cx="1255218" cy="2014905"/>
        </a:xfrm>
        <a:prstGeom prst="round2SameRect">
          <a:avLst>
            <a:gd name="adj1" fmla="val 10500"/>
            <a:gd name="adj2" fmla="val 0"/>
          </a:avLst>
        </a:prstGeom>
        <a:solidFill>
          <a:srgbClr val="00823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 smtClean="0"/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/>
            <a:t>МБУ ДО Дом детского </a:t>
          </a:r>
          <a:r>
            <a:rPr lang="ru-RU" sz="1200" b="1" kern="1200" dirty="0" smtClean="0"/>
            <a:t>творчества</a:t>
          </a: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100" b="1" kern="1200" dirty="0" smtClean="0"/>
            <a:t>МО </a:t>
          </a:r>
          <a:r>
            <a:rPr lang="ru-RU" sz="1100" b="1" kern="1200" dirty="0" err="1" smtClean="0"/>
            <a:t>Новокубанский</a:t>
          </a:r>
          <a:r>
            <a:rPr lang="ru-RU" sz="1100" b="1" kern="1200" dirty="0" smtClean="0"/>
            <a:t> район </a:t>
          </a:r>
          <a:endParaRPr lang="ru-RU" sz="1200" b="1" kern="1200" dirty="0"/>
        </a:p>
      </dsp:txBody>
      <dsp:txXfrm rot="10800000">
        <a:off x="1830998" y="1646064"/>
        <a:ext cx="1178014" cy="1976303"/>
      </dsp:txXfrm>
    </dsp:sp>
    <dsp:sp modelId="{CE1691A2-5B23-4859-8F2C-5038E611DB2B}">
      <dsp:nvSpPr>
        <dsp:cNvPr id="0" name=""/>
        <dsp:cNvSpPr/>
      </dsp:nvSpPr>
      <dsp:spPr>
        <a:xfrm>
          <a:off x="3113764" y="216025"/>
          <a:ext cx="1255218" cy="120798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291546-2007-4D86-A2BF-06BD16F9AD37}">
      <dsp:nvSpPr>
        <dsp:cNvPr id="0" name=""/>
        <dsp:cNvSpPr/>
      </dsp:nvSpPr>
      <dsp:spPr>
        <a:xfrm rot="10800000">
          <a:off x="3101890" y="1636430"/>
          <a:ext cx="1255218" cy="2027750"/>
        </a:xfrm>
        <a:prstGeom prst="round2SameRect">
          <a:avLst>
            <a:gd name="adj1" fmla="val 10500"/>
            <a:gd name="adj2" fmla="val 0"/>
          </a:avLst>
        </a:prstGeom>
        <a:solidFill>
          <a:srgbClr val="00823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 smtClean="0"/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/>
            <a:t>МБУ ДО Дом детского творчества</a:t>
          </a: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100" b="1" kern="1200" dirty="0" smtClean="0"/>
            <a:t>МО </a:t>
          </a: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100" b="1" kern="1200" dirty="0" smtClean="0"/>
            <a:t>Успенский район  </a:t>
          </a:r>
          <a:endParaRPr lang="ru-RU" sz="1100" b="1" kern="1200" dirty="0"/>
        </a:p>
      </dsp:txBody>
      <dsp:txXfrm rot="10800000">
        <a:off x="3140492" y="1636430"/>
        <a:ext cx="1178014" cy="1989148"/>
      </dsp:txXfrm>
    </dsp:sp>
    <dsp:sp modelId="{6C22C500-CFFC-4786-9B3C-1C9B2DEBC11B}">
      <dsp:nvSpPr>
        <dsp:cNvPr id="0" name=""/>
        <dsp:cNvSpPr/>
      </dsp:nvSpPr>
      <dsp:spPr>
        <a:xfrm>
          <a:off x="4494505" y="219634"/>
          <a:ext cx="1255218" cy="120798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9E6A29-F2B3-4EB6-A135-CEF0DB069763}">
      <dsp:nvSpPr>
        <dsp:cNvPr id="0" name=""/>
        <dsp:cNvSpPr/>
      </dsp:nvSpPr>
      <dsp:spPr>
        <a:xfrm rot="10800000">
          <a:off x="4494505" y="1647257"/>
          <a:ext cx="1255218" cy="2013314"/>
        </a:xfrm>
        <a:prstGeom prst="round2SameRect">
          <a:avLst>
            <a:gd name="adj1" fmla="val 10500"/>
            <a:gd name="adj2" fmla="val 0"/>
          </a:avLst>
        </a:prstGeom>
        <a:solidFill>
          <a:srgbClr val="00823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 smtClean="0"/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/>
            <a:t>МБУ ДО Центр творчества</a:t>
          </a: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100" b="1" kern="1200" dirty="0" smtClean="0"/>
            <a:t>МО </a:t>
          </a:r>
          <a:r>
            <a:rPr lang="ru-RU" sz="1100" b="1" kern="1200" dirty="0" err="1" smtClean="0"/>
            <a:t>Белореченский</a:t>
          </a:r>
          <a:r>
            <a:rPr lang="ru-RU" sz="1100" b="1" kern="1200" dirty="0" smtClean="0"/>
            <a:t> район  </a:t>
          </a:r>
          <a:endParaRPr lang="ru-RU" sz="1100" b="1" kern="1200" dirty="0"/>
        </a:p>
      </dsp:txBody>
      <dsp:txXfrm rot="10800000">
        <a:off x="4533107" y="1647257"/>
        <a:ext cx="1178014" cy="1974712"/>
      </dsp:txXfrm>
    </dsp:sp>
    <dsp:sp modelId="{49B229D7-0A1F-4B05-B214-E92B0EFCAED0}">
      <dsp:nvSpPr>
        <dsp:cNvPr id="0" name=""/>
        <dsp:cNvSpPr/>
      </dsp:nvSpPr>
      <dsp:spPr>
        <a:xfrm>
          <a:off x="5875245" y="219634"/>
          <a:ext cx="1255218" cy="120798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72BDEA-A8D2-4825-A75F-BD6060E5105B}">
      <dsp:nvSpPr>
        <dsp:cNvPr id="0" name=""/>
        <dsp:cNvSpPr/>
      </dsp:nvSpPr>
      <dsp:spPr>
        <a:xfrm rot="10800000">
          <a:off x="5875245" y="1647257"/>
          <a:ext cx="1255218" cy="2013314"/>
        </a:xfrm>
        <a:prstGeom prst="round2SameRect">
          <a:avLst>
            <a:gd name="adj1" fmla="val 10500"/>
            <a:gd name="adj2" fmla="val 0"/>
          </a:avLst>
        </a:prstGeom>
        <a:solidFill>
          <a:srgbClr val="00823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 smtClean="0"/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/>
            <a:t>МБУ ДО Дом детского творчества</a:t>
          </a: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100" b="1" kern="1200" dirty="0" smtClean="0"/>
            <a:t>МО Мостовский район  </a:t>
          </a:r>
          <a:endParaRPr lang="ru-RU" sz="1100" b="1" kern="1200" dirty="0"/>
        </a:p>
      </dsp:txBody>
      <dsp:txXfrm rot="10800000">
        <a:off x="5913847" y="1647257"/>
        <a:ext cx="1178014" cy="1974712"/>
      </dsp:txXfrm>
    </dsp:sp>
    <dsp:sp modelId="{CF109AA6-918F-494E-9DA8-D0D036577872}">
      <dsp:nvSpPr>
        <dsp:cNvPr id="0" name=""/>
        <dsp:cNvSpPr/>
      </dsp:nvSpPr>
      <dsp:spPr>
        <a:xfrm>
          <a:off x="7255985" y="219634"/>
          <a:ext cx="1255218" cy="120798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AF24B1-BDD6-492A-8E83-23D3EB05B0B3}">
      <dsp:nvSpPr>
        <dsp:cNvPr id="0" name=""/>
        <dsp:cNvSpPr/>
      </dsp:nvSpPr>
      <dsp:spPr>
        <a:xfrm rot="10800000">
          <a:off x="7255985" y="1647257"/>
          <a:ext cx="1255218" cy="2013314"/>
        </a:xfrm>
        <a:prstGeom prst="round2SameRect">
          <a:avLst>
            <a:gd name="adj1" fmla="val 10500"/>
            <a:gd name="adj2" fmla="val 0"/>
          </a:avLst>
        </a:prstGeom>
        <a:solidFill>
          <a:srgbClr val="00823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 smtClean="0"/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/>
            <a:t>МАУ ДО Центр творчества </a:t>
          </a:r>
          <a:r>
            <a:rPr lang="ru-RU" sz="1100" b="1" kern="1200" dirty="0" smtClean="0"/>
            <a:t>им. </a:t>
          </a:r>
          <a:r>
            <a:rPr lang="ru-RU" sz="1100" b="1" kern="1200" dirty="0" err="1" smtClean="0"/>
            <a:t>Д.Шервашидзе</a:t>
          </a:r>
          <a:endParaRPr lang="ru-RU" sz="1100" b="1" kern="1200" dirty="0" smtClean="0"/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100" b="1" kern="1200" dirty="0" smtClean="0"/>
            <a:t>МО </a:t>
          </a:r>
          <a:r>
            <a:rPr lang="ru-RU" sz="1100" b="1" kern="1200" dirty="0" err="1" smtClean="0"/>
            <a:t>Лабинский</a:t>
          </a:r>
          <a:r>
            <a:rPr lang="ru-RU" sz="1100" b="1" kern="1200" dirty="0" smtClean="0"/>
            <a:t> район  </a:t>
          </a:r>
          <a:endParaRPr lang="ru-RU" sz="1100" b="1" kern="1200" dirty="0"/>
        </a:p>
      </dsp:txBody>
      <dsp:txXfrm rot="10800000">
        <a:off x="7294587" y="1647257"/>
        <a:ext cx="1178014" cy="1974712"/>
      </dsp:txXfrm>
    </dsp:sp>
    <dsp:sp modelId="{E72E89ED-1DFD-4C27-B07B-2F46AC85C7EC}">
      <dsp:nvSpPr>
        <dsp:cNvPr id="0" name=""/>
        <dsp:cNvSpPr/>
      </dsp:nvSpPr>
      <dsp:spPr>
        <a:xfrm>
          <a:off x="8636726" y="219634"/>
          <a:ext cx="1255218" cy="120798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365890-3F59-450E-BA67-978B8782BECC}">
      <dsp:nvSpPr>
        <dsp:cNvPr id="0" name=""/>
        <dsp:cNvSpPr/>
      </dsp:nvSpPr>
      <dsp:spPr>
        <a:xfrm rot="10800000">
          <a:off x="8636726" y="1647257"/>
          <a:ext cx="1255218" cy="2013314"/>
        </a:xfrm>
        <a:prstGeom prst="round2SameRect">
          <a:avLst>
            <a:gd name="adj1" fmla="val 10500"/>
            <a:gd name="adj2" fmla="val 0"/>
          </a:avLst>
        </a:prstGeom>
        <a:solidFill>
          <a:srgbClr val="00823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b="1" kern="1200" dirty="0" smtClean="0"/>
        </a:p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/>
            <a:t>МАУ ДО Центр детского творчества</a:t>
          </a:r>
        </a:p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200" b="1" kern="1200" dirty="0" smtClean="0"/>
            <a:t>МО </a:t>
          </a:r>
          <a:r>
            <a:rPr lang="ru-RU" sz="1200" b="1" kern="1200" dirty="0" err="1" smtClean="0"/>
            <a:t>Курганинский</a:t>
          </a:r>
          <a:r>
            <a:rPr lang="ru-RU" sz="1200" b="1" kern="1200" dirty="0" smtClean="0"/>
            <a:t> район  </a:t>
          </a:r>
          <a:endParaRPr lang="ru-RU" sz="1200" b="1" kern="1200" dirty="0"/>
        </a:p>
      </dsp:txBody>
      <dsp:txXfrm rot="10800000">
        <a:off x="8675328" y="1647257"/>
        <a:ext cx="1178014" cy="1974712"/>
      </dsp:txXfrm>
    </dsp:sp>
    <dsp:sp modelId="{87FAC5B5-D752-4B51-9E5E-D8C97664C04C}">
      <dsp:nvSpPr>
        <dsp:cNvPr id="0" name=""/>
        <dsp:cNvSpPr/>
      </dsp:nvSpPr>
      <dsp:spPr>
        <a:xfrm>
          <a:off x="10017466" y="219634"/>
          <a:ext cx="1255218" cy="120798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1B16C1-DE54-46DD-A611-6A4638FE482B}">
      <dsp:nvSpPr>
        <dsp:cNvPr id="0" name=""/>
        <dsp:cNvSpPr/>
      </dsp:nvSpPr>
      <dsp:spPr>
        <a:xfrm rot="10800000">
          <a:off x="10017466" y="1647257"/>
          <a:ext cx="1255218" cy="2013314"/>
        </a:xfrm>
        <a:prstGeom prst="round2SameRect">
          <a:avLst>
            <a:gd name="adj1" fmla="val 10500"/>
            <a:gd name="adj2" fmla="val 0"/>
          </a:avLst>
        </a:prstGeom>
        <a:solidFill>
          <a:srgbClr val="00823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МБУ ДО Центр детского творчества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МО </a:t>
          </a:r>
          <a:r>
            <a:rPr lang="ru-RU" sz="1200" b="1" kern="1200" dirty="0" err="1" smtClean="0"/>
            <a:t>Отрадненский</a:t>
          </a:r>
          <a:r>
            <a:rPr lang="ru-RU" sz="1200" b="1" kern="1200" dirty="0" smtClean="0"/>
            <a:t> район  </a:t>
          </a:r>
          <a:endParaRPr lang="ru-RU" sz="1200" b="1" kern="1200" dirty="0"/>
        </a:p>
      </dsp:txBody>
      <dsp:txXfrm rot="10800000">
        <a:off x="10056068" y="1647257"/>
        <a:ext cx="1178014" cy="19747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A97D122-ABCF-4B35-9A56-5FA6D43BD7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DE2BB215-9FD5-4775-92CE-4666DF8B2E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5AAB12D2-237F-43D7-82F9-9C310000B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t>28.06.2021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AFE79CA1-BCAB-4EAD-8200-425137164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258086A0-369F-4109-B549-6CEB18968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6346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375CA5F-29D8-4D60-AD16-A0A266FC9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D5106ABF-AB8B-4D3E-ADD9-1D59E92CAB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32EAE843-698C-48F7-A7F0-6E31E569B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t>28.06.2021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E9FBE5F2-4DA6-49B0-83F5-3E25F0A8A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09789C47-A20B-4E9E-8C80-DD196C2C1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1087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1A03F2FF-219F-4A24-8060-17A7F28819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3D405F19-01FC-497F-8299-B9A517F022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4131E83C-16F6-43A8-83E4-E1F1AE9D7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t>28.06.2021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6D2ED0E-2DE3-4C29-95C4-7C0B572CE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889EF3A3-3C8C-4A14-8315-CE8F75E77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3114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78F076D-BD4C-4516-8031-F1D5B5537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69CA76FF-96A7-4E12-928D-518CBCF6EB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B2297A9-4A69-49D6-9A8E-8A4E99428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t>28.06.2021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C31326A-3909-4EDE-A947-34EB7E400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F3C60DF1-E40D-4F9D-BF9D-214B19604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3228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909AEE3-848F-4383-B3C3-82C15CF0D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0283BC1C-0956-4236-B5FB-BEBC9B91A6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28738836-CDB7-47B2-99D8-27C828210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t>28.06.2021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8A2A5219-C686-4AE9-A05F-C5A40FDAA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2F4EABC9-3406-46D6-91C7-4672F9F01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3372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467BF3D-196C-4E46-A046-39031E4C0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8465D871-6BAE-4F99-BBEF-59067D9364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3E569EB2-36A8-47FB-9D2D-D6098946B3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AFA1B2AC-F6E2-4BD9-ACE5-469DAE031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t>28.06.2021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24496139-0CF6-4AF3-9D28-5F03D3D5D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5AF8CA94-CD09-4B0F-B18F-B56AF2873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58952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462C0DD-E239-4808-A481-B7493F7BC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1FF36CCD-EA0B-4C66-90A2-28BD51099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48F4B3D2-4295-4513-AAF5-4803714F99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B9F1097D-DE95-4489-82C7-AC022AF044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B7141D50-345F-429E-9174-F04E4BF2DA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B04C1248-44E7-41AF-BBB5-8A7AAE7F4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t>28.06.2021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1CBE81B2-2619-40C9-9635-EE9EBC96D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1C708CEE-1833-4EDC-BB5D-6A71EC62C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9792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A0A38B1-A85D-4513-AD51-72039AAD2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8B0E23CC-4A8A-41F0-8366-CCDF32074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t>28.06.2021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2C707102-1FC5-445E-8F03-8BFE6C77B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1F60E124-885A-4AF1-B5EC-3B3D5E872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47852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7A71DD9E-5121-41A6-BC3C-96C233B5A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t>28.06.2021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9B41C514-7FE7-4BF5-B782-896CB80DE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95DA15D0-EC4B-4501-88D5-18F21F4B4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8488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94FB84E-B5DC-4010-9346-346F749A9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3BAC84F5-6B08-4D37-B8F4-EB2E7144F7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C82AE412-636B-4448-8C96-33F32D5559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D496530C-A034-4DE1-9C67-BE0B6A98D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t>28.06.2021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45E1BD5A-4556-4AB0-A8FA-A3CFC910D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A414C846-2AC6-440C-A7C5-468C593ED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2061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EEE0505-A47A-41C9-A427-2C57ABF2A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9FE8CAC3-38D1-47C3-AF8F-1BAB3A67CC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4BF2423F-5FC1-473C-80BE-0CE9320BB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02113460-6276-49ED-94EA-4F1D73C3A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t>28.06.2021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E4B45F94-FA93-4382-A576-4C25A3EE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46B6562C-E3C2-4317-822A-E864F4FC0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4030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D802092-4925-42AE-9589-375E36EC1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CB62D49A-1C55-42F0-83D1-CE671679FA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F5F9AE0C-DE46-4A59-847B-A181B01124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2F742A-DF75-47D9-8E63-BD2D60EAC40F}" type="datetimeFigureOut">
              <a:rPr lang="ru-RU" smtClean="0"/>
              <a:t>28.06.2021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DA42CA1-4371-4B34-A50A-F86F54BC90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47CED384-2781-456C-B9F8-51CD6B424D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419A18-B65D-4F79-974A-165A92AB83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0337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armdvorets@yandex.ru" TargetMode="Externa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6032F4D-3826-4362-A924-E1ED3AA703A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20BBC1BE-C022-46FC-B60B-8C877F8598C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E01C2776-CD32-4A68-96D1-3C5CF190A2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8" y="20711"/>
            <a:ext cx="12175722" cy="6845603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DEBB5EE4-40AA-4F26-BB26-920E1A060C2C}"/>
              </a:ext>
            </a:extLst>
          </p:cNvPr>
          <p:cNvSpPr/>
          <p:nvPr/>
        </p:nvSpPr>
        <p:spPr>
          <a:xfrm>
            <a:off x="3001323" y="4724844"/>
            <a:ext cx="9174035" cy="11800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11" tIns="45706" rIns="431862" bIns="45706" anchor="ctr"/>
          <a:lstStyle/>
          <a:p>
            <a:pPr algn="r" defTabSz="914180">
              <a:defRPr/>
            </a:pPr>
            <a:endParaRPr lang="ru-RU" sz="2000" b="1" kern="0" dirty="0">
              <a:solidFill>
                <a:srgbClr val="4F81BD">
                  <a:lumMod val="75000"/>
                </a:srgbClr>
              </a:solidFill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EBCB0E1-EC9A-4903-9096-5B5DB5617050}"/>
              </a:ext>
            </a:extLst>
          </p:cNvPr>
          <p:cNvSpPr txBox="1"/>
          <p:nvPr/>
        </p:nvSpPr>
        <p:spPr>
          <a:xfrm>
            <a:off x="470532" y="3443512"/>
            <a:ext cx="9404369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Отчёт по организации деятельности Зонального опорного центра дополнительного образования «Восточной территориальной зоны» Краснодарского края </a:t>
            </a:r>
          </a:p>
          <a:p>
            <a:r>
              <a:rPr lang="ru-RU" sz="3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 первое полугодие 2021 года</a:t>
            </a:r>
            <a:endParaRPr lang="ru-RU" sz="3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795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>
            <a:extLst>
              <a:ext uri="{FF2B5EF4-FFF2-40B4-BE49-F238E27FC236}">
                <a16:creationId xmlns="" xmlns:a16="http://schemas.microsoft.com/office/drawing/2014/main" id="{BFED50D9-75DB-41DD-85B3-BD8DFA32EAC1}"/>
              </a:ext>
            </a:extLst>
          </p:cNvPr>
          <p:cNvGrpSpPr/>
          <p:nvPr/>
        </p:nvGrpSpPr>
        <p:grpSpPr>
          <a:xfrm>
            <a:off x="0" y="6533329"/>
            <a:ext cx="12192000" cy="337727"/>
            <a:chOff x="0" y="6533329"/>
            <a:chExt cx="12192000" cy="337727"/>
          </a:xfrm>
        </p:grpSpPr>
        <p:sp>
          <p:nvSpPr>
            <p:cNvPr id="7" name="Прямоугольник 6">
              <a:extLst>
                <a:ext uri="{FF2B5EF4-FFF2-40B4-BE49-F238E27FC236}">
                  <a16:creationId xmlns="" xmlns:a16="http://schemas.microsoft.com/office/drawing/2014/main" id="{0E03AC28-10D1-498F-AD4B-2D51DE1CAAB4}"/>
                </a:ext>
              </a:extLst>
            </p:cNvPr>
            <p:cNvSpPr/>
            <p:nvPr/>
          </p:nvSpPr>
          <p:spPr>
            <a:xfrm>
              <a:off x="0" y="6574964"/>
              <a:ext cx="12192000" cy="296092"/>
            </a:xfrm>
            <a:prstGeom prst="rect">
              <a:avLst/>
            </a:prstGeom>
            <a:solidFill>
              <a:srgbClr val="0082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" name="Прямоугольник 11">
              <a:extLst>
                <a:ext uri="{FF2B5EF4-FFF2-40B4-BE49-F238E27FC236}">
                  <a16:creationId xmlns="" xmlns:a16="http://schemas.microsoft.com/office/drawing/2014/main" id="{09C1C666-6ADC-408D-8799-2186B26E3F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818" y="6533329"/>
              <a:ext cx="11782697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500" spc="100" dirty="0">
                  <a:solidFill>
                    <a:schemeClr val="bg1">
                      <a:lumMod val="85000"/>
                    </a:schemeClr>
                  </a:solidFill>
                  <a:latin typeface="Arial" pitchFamily="34" charset="0"/>
                  <a:cs typeface="Arial" pitchFamily="34" charset="0"/>
                </a:rPr>
                <a:t>РЕГИОНАЛЬНЫЙ МОДЕЛЬНЫЙ ЦЕНТР ДОПОЛНИТЕЛЬНОГО ОБРАЗОВАНИЯ ДЕТЕЙ КРАСНОДАРСКОГО КРАЯ</a:t>
              </a: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C9688768-A33D-485F-87AD-6EB7638552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9" b="8267"/>
          <a:stretch/>
        </p:blipFill>
        <p:spPr>
          <a:xfrm>
            <a:off x="169818" y="1885"/>
            <a:ext cx="937871" cy="787009"/>
          </a:xfrm>
          <a:prstGeom prst="hexagon">
            <a:avLst>
              <a:gd name="adj" fmla="val 27888"/>
              <a:gd name="vf" fmla="val 115470"/>
            </a:avLst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31459F02-66E8-47D2-99F6-419AE2BC56B7}"/>
              </a:ext>
            </a:extLst>
          </p:cNvPr>
          <p:cNvSpPr/>
          <p:nvPr/>
        </p:nvSpPr>
        <p:spPr>
          <a:xfrm>
            <a:off x="1410294" y="81997"/>
            <a:ext cx="103048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Заголовок слайда</a:t>
            </a:r>
          </a:p>
        </p:txBody>
      </p:sp>
      <p:sp>
        <p:nvSpPr>
          <p:cNvPr id="11" name="Параллелограмм 10">
            <a:extLst>
              <a:ext uri="{FF2B5EF4-FFF2-40B4-BE49-F238E27FC236}">
                <a16:creationId xmlns="" xmlns:a16="http://schemas.microsoft.com/office/drawing/2014/main" id="{A8E2CED8-4AD9-409C-BB64-BB181F4D6CC5}"/>
              </a:ext>
            </a:extLst>
          </p:cNvPr>
          <p:cNvSpPr/>
          <p:nvPr/>
        </p:nvSpPr>
        <p:spPr>
          <a:xfrm>
            <a:off x="1042740" y="-12677"/>
            <a:ext cx="10909775" cy="787009"/>
          </a:xfrm>
          <a:prstGeom prst="parallelogram">
            <a:avLst>
              <a:gd name="adj" fmla="val 63107"/>
            </a:avLst>
          </a:prstGeom>
          <a:solidFill>
            <a:srgbClr val="00823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23081" y="81997"/>
            <a:ext cx="11136573" cy="7515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                           </a:t>
            </a:r>
            <a:endParaRPr lang="ru-RU" sz="800" b="1" dirty="0" smtClean="0">
              <a:solidFill>
                <a:schemeClr val="bg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410293" y="36585"/>
            <a:ext cx="101142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МОЦ </a:t>
            </a:r>
            <a:r>
              <a:rPr lang="ru-RU" sz="4000" b="1" dirty="0" err="1" smtClean="0">
                <a:solidFill>
                  <a:schemeClr val="bg1"/>
                </a:solidFill>
              </a:rPr>
              <a:t>Лабинский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smtClean="0">
                <a:solidFill>
                  <a:schemeClr val="bg1"/>
                </a:solidFill>
              </a:rPr>
              <a:t>район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4" name="Параллелограмм 13">
            <a:extLst>
              <a:ext uri="{FF2B5EF4-FFF2-40B4-BE49-F238E27FC236}">
                <a16:creationId xmlns="" xmlns:a16="http://schemas.microsoft.com/office/drawing/2014/main" id="{A8E2CED8-4AD9-409C-BB64-BB181F4D6CC5}"/>
              </a:ext>
            </a:extLst>
          </p:cNvPr>
          <p:cNvSpPr/>
          <p:nvPr/>
        </p:nvSpPr>
        <p:spPr>
          <a:xfrm>
            <a:off x="1016861" y="0"/>
            <a:ext cx="10909775" cy="787009"/>
          </a:xfrm>
          <a:prstGeom prst="parallelogram">
            <a:avLst>
              <a:gd name="adj" fmla="val 63107"/>
            </a:avLst>
          </a:prstGeom>
          <a:solidFill>
            <a:srgbClr val="00823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Основные показатели муниципальной целевой программы развития дополнительного образования детей муниципального образования 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Лабинский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район </a:t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за первое полугодие 2021 года</a:t>
            </a:r>
            <a:endParaRPr lang="ru-RU" sz="1600" dirty="0"/>
          </a:p>
        </p:txBody>
      </p:sp>
      <p:graphicFrame>
        <p:nvGraphicFramePr>
          <p:cNvPr id="16" name="Диаграмма 15"/>
          <p:cNvGraphicFramePr/>
          <p:nvPr/>
        </p:nvGraphicFramePr>
        <p:xfrm>
          <a:off x="1233576" y="785004"/>
          <a:ext cx="9678839" cy="30106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Скругленный прямоугольник 16"/>
          <p:cNvSpPr/>
          <p:nvPr/>
        </p:nvSpPr>
        <p:spPr>
          <a:xfrm>
            <a:off x="627158" y="3864119"/>
            <a:ext cx="5159494" cy="2469344"/>
          </a:xfrm>
          <a:prstGeom prst="roundRect">
            <a:avLst/>
          </a:prstGeom>
          <a:solidFill>
            <a:srgbClr val="00823B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ДОСТИЖЕНИЯ: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2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Сахно Е.А</a:t>
            </a:r>
            <a:r>
              <a:rPr lang="ru-RU" sz="1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участвовала </a:t>
            </a:r>
            <a:r>
              <a:rPr lang="ru-RU" sz="12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 Всероссийском конкурсе образовательных практик обновления содержания и технологий дополнительного образования в соответствии с приоритетными направлениями, в том числе каникулярных профориентационных школ, организованных образовательными организациями в 2021 году;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2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Проведён семинар-практикум по теме «Функционирование и наполнение регионального общедоступного сегмента навигатора по дополнительным общеобразовательным программам» для дошкольных образовательных учреждений;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2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Проведен семинар  по работе АИС «Навигатор» для специалистов учреждений системы физической культуры и спорта управления физической культуры и спорта МО </a:t>
            </a:r>
            <a:r>
              <a:rPr lang="ru-RU" sz="12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Лабинский</a:t>
            </a:r>
            <a:r>
              <a:rPr lang="ru-RU" sz="12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район. </a:t>
            </a:r>
            <a:endParaRPr lang="ru-RU" sz="12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365098" y="3799957"/>
            <a:ext cx="5159494" cy="2469344"/>
          </a:xfrm>
          <a:prstGeom prst="roundRect">
            <a:avLst/>
          </a:prstGeom>
          <a:solidFill>
            <a:srgbClr val="00823B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ПРОБЛЕМЫ :</a:t>
            </a:r>
            <a:r>
              <a:rPr lang="ru-RU" sz="1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2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228600" algn="just">
              <a:buFont typeface="Wingdings" pitchFamily="2" charset="2"/>
              <a:buChar char="ü"/>
            </a:pPr>
            <a:r>
              <a:rPr lang="ru-RU" sz="1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Удаленность проживания обучающихся от учреждений в которых реализуются дополнительные общеобразовательные программы.</a:t>
            </a:r>
          </a:p>
          <a:p>
            <a:pPr marL="228600" indent="-228600" algn="just">
              <a:buFont typeface="Wingdings" pitchFamily="2" charset="2"/>
              <a:buChar char="ü"/>
            </a:pPr>
            <a:r>
              <a:rPr lang="ru-RU" sz="1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Недостаточное материально-техническое оснащений учреждений дополнительного образования;</a:t>
            </a:r>
          </a:p>
          <a:p>
            <a:pPr marL="228600" indent="-228600" algn="just">
              <a:buFont typeface="Wingdings" pitchFamily="2" charset="2"/>
              <a:buChar char="ü"/>
            </a:pPr>
            <a:r>
              <a:rPr lang="ru-RU" sz="1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Недостаточное количество дистанционных курсов и сетевых общеобразовательных программ реализуемых в учреждениях дополнительного образования.</a:t>
            </a:r>
          </a:p>
        </p:txBody>
      </p:sp>
    </p:spTree>
    <p:extLst>
      <p:ext uri="{BB962C8B-B14F-4D97-AF65-F5344CB8AC3E}">
        <p14:creationId xmlns:p14="http://schemas.microsoft.com/office/powerpoint/2010/main" val="1169594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>
            <a:extLst>
              <a:ext uri="{FF2B5EF4-FFF2-40B4-BE49-F238E27FC236}">
                <a16:creationId xmlns="" xmlns:a16="http://schemas.microsoft.com/office/drawing/2014/main" id="{BFED50D9-75DB-41DD-85B3-BD8DFA32EAC1}"/>
              </a:ext>
            </a:extLst>
          </p:cNvPr>
          <p:cNvGrpSpPr/>
          <p:nvPr/>
        </p:nvGrpSpPr>
        <p:grpSpPr>
          <a:xfrm>
            <a:off x="0" y="6533329"/>
            <a:ext cx="12192000" cy="337727"/>
            <a:chOff x="0" y="6533329"/>
            <a:chExt cx="12192000" cy="337727"/>
          </a:xfrm>
        </p:grpSpPr>
        <p:sp>
          <p:nvSpPr>
            <p:cNvPr id="7" name="Прямоугольник 6">
              <a:extLst>
                <a:ext uri="{FF2B5EF4-FFF2-40B4-BE49-F238E27FC236}">
                  <a16:creationId xmlns="" xmlns:a16="http://schemas.microsoft.com/office/drawing/2014/main" id="{0E03AC28-10D1-498F-AD4B-2D51DE1CAAB4}"/>
                </a:ext>
              </a:extLst>
            </p:cNvPr>
            <p:cNvSpPr/>
            <p:nvPr/>
          </p:nvSpPr>
          <p:spPr>
            <a:xfrm>
              <a:off x="0" y="6574964"/>
              <a:ext cx="12192000" cy="296092"/>
            </a:xfrm>
            <a:prstGeom prst="rect">
              <a:avLst/>
            </a:prstGeom>
            <a:solidFill>
              <a:srgbClr val="0082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" name="Прямоугольник 11">
              <a:extLst>
                <a:ext uri="{FF2B5EF4-FFF2-40B4-BE49-F238E27FC236}">
                  <a16:creationId xmlns="" xmlns:a16="http://schemas.microsoft.com/office/drawing/2014/main" id="{09C1C666-6ADC-408D-8799-2186B26E3F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818" y="6533329"/>
              <a:ext cx="11782697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500" spc="100" dirty="0">
                  <a:solidFill>
                    <a:schemeClr val="bg1">
                      <a:lumMod val="85000"/>
                    </a:schemeClr>
                  </a:solidFill>
                  <a:latin typeface="Arial" pitchFamily="34" charset="0"/>
                  <a:cs typeface="Arial" pitchFamily="34" charset="0"/>
                </a:rPr>
                <a:t>РЕГИОНАЛЬНЫЙ МОДЕЛЬНЫЙ ЦЕНТР ДОПОЛНИТЕЛЬНОГО ОБРАЗОВАНИЯ ДЕТЕЙ КРАСНОДАРСКОГО КРАЯ</a:t>
              </a: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C9688768-A33D-485F-87AD-6EB7638552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9" b="8267"/>
          <a:stretch/>
        </p:blipFill>
        <p:spPr>
          <a:xfrm>
            <a:off x="169818" y="1885"/>
            <a:ext cx="937871" cy="787009"/>
          </a:xfrm>
          <a:prstGeom prst="hexagon">
            <a:avLst>
              <a:gd name="adj" fmla="val 27888"/>
              <a:gd name="vf" fmla="val 115470"/>
            </a:avLst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31459F02-66E8-47D2-99F6-419AE2BC56B7}"/>
              </a:ext>
            </a:extLst>
          </p:cNvPr>
          <p:cNvSpPr/>
          <p:nvPr/>
        </p:nvSpPr>
        <p:spPr>
          <a:xfrm>
            <a:off x="1410294" y="81997"/>
            <a:ext cx="103048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Заголовок слайда</a:t>
            </a:r>
          </a:p>
        </p:txBody>
      </p:sp>
      <p:sp>
        <p:nvSpPr>
          <p:cNvPr id="11" name="Параллелограмм 10">
            <a:extLst>
              <a:ext uri="{FF2B5EF4-FFF2-40B4-BE49-F238E27FC236}">
                <a16:creationId xmlns="" xmlns:a16="http://schemas.microsoft.com/office/drawing/2014/main" id="{A8E2CED8-4AD9-409C-BB64-BB181F4D6CC5}"/>
              </a:ext>
            </a:extLst>
          </p:cNvPr>
          <p:cNvSpPr/>
          <p:nvPr/>
        </p:nvSpPr>
        <p:spPr>
          <a:xfrm>
            <a:off x="1042740" y="-12677"/>
            <a:ext cx="10909775" cy="787009"/>
          </a:xfrm>
          <a:prstGeom prst="parallelogram">
            <a:avLst>
              <a:gd name="adj" fmla="val 63107"/>
            </a:avLst>
          </a:prstGeom>
          <a:solidFill>
            <a:srgbClr val="00823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23081" y="81997"/>
            <a:ext cx="11136573" cy="7515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                           </a:t>
            </a:r>
            <a:endParaRPr lang="ru-RU" sz="800" b="1" dirty="0" smtClean="0">
              <a:solidFill>
                <a:schemeClr val="bg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410293" y="36585"/>
            <a:ext cx="101142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МОЦ </a:t>
            </a:r>
            <a:r>
              <a:rPr lang="ru-RU" sz="4000" b="1" dirty="0" err="1" smtClean="0">
                <a:solidFill>
                  <a:schemeClr val="bg1"/>
                </a:solidFill>
              </a:rPr>
              <a:t>Лабинский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smtClean="0">
                <a:solidFill>
                  <a:schemeClr val="bg1"/>
                </a:solidFill>
              </a:rPr>
              <a:t>район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4" name="Параллелограмм 13">
            <a:extLst>
              <a:ext uri="{FF2B5EF4-FFF2-40B4-BE49-F238E27FC236}">
                <a16:creationId xmlns="" xmlns:a16="http://schemas.microsoft.com/office/drawing/2014/main" id="{A8E2CED8-4AD9-409C-BB64-BB181F4D6CC5}"/>
              </a:ext>
            </a:extLst>
          </p:cNvPr>
          <p:cNvSpPr/>
          <p:nvPr/>
        </p:nvSpPr>
        <p:spPr>
          <a:xfrm>
            <a:off x="1016861" y="0"/>
            <a:ext cx="10909775" cy="787009"/>
          </a:xfrm>
          <a:prstGeom prst="parallelogram">
            <a:avLst>
              <a:gd name="adj" fmla="val 63107"/>
            </a:avLst>
          </a:prstGeom>
          <a:solidFill>
            <a:srgbClr val="00823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Основные показатели муниципальной целевой программы развития дополнительного образования детей муниципального образования 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Лабинский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район </a:t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за первое полугодие 2021 года</a:t>
            </a:r>
            <a:endParaRPr lang="ru-RU" sz="1600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27158" y="3411940"/>
            <a:ext cx="5159494" cy="2921523"/>
          </a:xfrm>
          <a:prstGeom prst="roundRect">
            <a:avLst/>
          </a:prstGeom>
          <a:solidFill>
            <a:srgbClr val="00823B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ДОСТИЖЕНИЯ: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2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Проведен обучающий семинар для специалистов учреждений дополнительного образования город Армавир по работе в АИС «Навигатор»;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2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Директор МБУ ДО ДДЮТ О.П</a:t>
            </a:r>
            <a:r>
              <a:rPr lang="ru-RU" sz="1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2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Ишеева</a:t>
            </a:r>
            <a:r>
              <a:rPr lang="ru-RU" sz="1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мае 2021 года представила Краснодарский край в VI Всероссийском конкурсе профессионального мастерства «Арктур 2021» в номинации «Лучший руководитель образовательной организации, реализующий программы дополнительного образования детей» и стала победителем по итогам работы общественного жюри;</a:t>
            </a:r>
          </a:p>
          <a:p>
            <a:pPr>
              <a:buFont typeface="Wingdings" pitchFamily="2" charset="2"/>
              <a:buChar char="ü"/>
            </a:pPr>
            <a:r>
              <a:rPr lang="ru-RU" sz="12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Специалистами МОЦ ДО МО   г. Армавир на базе МАУ СШ Альбатрос для учреждений отрасли «Физическая культура и спорт» (МАУ СШ «Альбатрос», МАУ СШ «Лидер», МБУ «СШОР по спортивной борьбе») был проведен обучающий семинар по работе </a:t>
            </a:r>
            <a:r>
              <a:rPr lang="ru-RU" sz="1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АИС «Навигатор</a:t>
            </a:r>
            <a:r>
              <a:rPr lang="ru-RU" sz="12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».</a:t>
            </a:r>
            <a:r>
              <a:rPr lang="ru-RU" sz="1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2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365098" y="3411940"/>
            <a:ext cx="5159494" cy="2857361"/>
          </a:xfrm>
          <a:prstGeom prst="roundRect">
            <a:avLst/>
          </a:prstGeom>
          <a:solidFill>
            <a:srgbClr val="00823B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ПРОБЛЕМЫ :</a:t>
            </a: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28600" indent="-228600" algn="just">
              <a:buFont typeface="Wingdings" pitchFamily="2" charset="2"/>
              <a:buChar char="ü"/>
            </a:pPr>
            <a:r>
              <a:rPr lang="ru-RU" sz="12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Недостаточное материально-техническое оснащений учреждений дополнительного образования;</a:t>
            </a:r>
          </a:p>
          <a:p>
            <a:pPr marL="228600" indent="-228600" algn="just">
              <a:buFont typeface="Wingdings" pitchFamily="2" charset="2"/>
              <a:buChar char="ü"/>
            </a:pPr>
            <a:r>
              <a:rPr lang="ru-RU" sz="12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Недостаточное количество дистанционных курсов, дополнительных общеобразовательных программ технической и естественно-научной направленности;</a:t>
            </a:r>
          </a:p>
          <a:p>
            <a:pPr marL="228600" indent="-228600" algn="just">
              <a:buFont typeface="Wingdings" pitchFamily="2" charset="2"/>
              <a:buChar char="ü"/>
            </a:pPr>
            <a:r>
              <a:rPr lang="ru-RU" sz="12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Необходимо кадровое обновление педагогического состава.</a:t>
            </a:r>
          </a:p>
        </p:txBody>
      </p:sp>
      <p:sp>
        <p:nvSpPr>
          <p:cNvPr id="15" name="Параллелограмм 14">
            <a:extLst>
              <a:ext uri="{FF2B5EF4-FFF2-40B4-BE49-F238E27FC236}">
                <a16:creationId xmlns="" xmlns:a16="http://schemas.microsoft.com/office/drawing/2014/main" id="{A8E2CED8-4AD9-409C-BB64-BB181F4D6CC5}"/>
              </a:ext>
            </a:extLst>
          </p:cNvPr>
          <p:cNvSpPr/>
          <p:nvPr/>
        </p:nvSpPr>
        <p:spPr>
          <a:xfrm>
            <a:off x="1169260" y="46497"/>
            <a:ext cx="10909775" cy="787009"/>
          </a:xfrm>
          <a:prstGeom prst="parallelogram">
            <a:avLst>
              <a:gd name="adj" fmla="val 63107"/>
            </a:avLst>
          </a:prstGeom>
          <a:solidFill>
            <a:srgbClr val="00823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Основные показатели муниципальной целевой программы развития дополнительного образования детей муниципального образования  город Армавир</a:t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за первое полугодие 2021 года</a:t>
            </a:r>
            <a:endParaRPr lang="ru-RU" sz="1600" dirty="0"/>
          </a:p>
        </p:txBody>
      </p:sp>
      <p:graphicFrame>
        <p:nvGraphicFramePr>
          <p:cNvPr id="20" name="Диаграмма 19"/>
          <p:cNvGraphicFramePr/>
          <p:nvPr/>
        </p:nvGraphicFramePr>
        <p:xfrm>
          <a:off x="1026542" y="836762"/>
          <a:ext cx="10274062" cy="28380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88786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>
            <a:extLst>
              <a:ext uri="{FF2B5EF4-FFF2-40B4-BE49-F238E27FC236}">
                <a16:creationId xmlns="" xmlns:a16="http://schemas.microsoft.com/office/drawing/2014/main" id="{BFED50D9-75DB-41DD-85B3-BD8DFA32EAC1}"/>
              </a:ext>
            </a:extLst>
          </p:cNvPr>
          <p:cNvGrpSpPr/>
          <p:nvPr/>
        </p:nvGrpSpPr>
        <p:grpSpPr>
          <a:xfrm>
            <a:off x="0" y="6533329"/>
            <a:ext cx="12192000" cy="337727"/>
            <a:chOff x="0" y="6533329"/>
            <a:chExt cx="12192000" cy="337727"/>
          </a:xfrm>
        </p:grpSpPr>
        <p:sp>
          <p:nvSpPr>
            <p:cNvPr id="7" name="Прямоугольник 6">
              <a:extLst>
                <a:ext uri="{FF2B5EF4-FFF2-40B4-BE49-F238E27FC236}">
                  <a16:creationId xmlns="" xmlns:a16="http://schemas.microsoft.com/office/drawing/2014/main" id="{0E03AC28-10D1-498F-AD4B-2D51DE1CAAB4}"/>
                </a:ext>
              </a:extLst>
            </p:cNvPr>
            <p:cNvSpPr/>
            <p:nvPr/>
          </p:nvSpPr>
          <p:spPr>
            <a:xfrm>
              <a:off x="0" y="6574964"/>
              <a:ext cx="12192000" cy="296092"/>
            </a:xfrm>
            <a:prstGeom prst="rect">
              <a:avLst/>
            </a:prstGeom>
            <a:solidFill>
              <a:srgbClr val="0082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" name="Прямоугольник 11">
              <a:extLst>
                <a:ext uri="{FF2B5EF4-FFF2-40B4-BE49-F238E27FC236}">
                  <a16:creationId xmlns="" xmlns:a16="http://schemas.microsoft.com/office/drawing/2014/main" id="{09C1C666-6ADC-408D-8799-2186B26E3F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818" y="6533329"/>
              <a:ext cx="11782697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500" spc="100" dirty="0">
                  <a:solidFill>
                    <a:schemeClr val="bg1">
                      <a:lumMod val="85000"/>
                    </a:schemeClr>
                  </a:solidFill>
                  <a:latin typeface="Arial" pitchFamily="34" charset="0"/>
                  <a:cs typeface="Arial" pitchFamily="34" charset="0"/>
                </a:rPr>
                <a:t>РЕГИОНАЛЬНЫЙ МОДЕЛЬНЫЙ ЦЕНТР ДОПОЛНИТЕЛЬНОГО ОБРАЗОВАНИЯ ДЕТЕЙ КРАСНОДАРСКОГО КРАЯ</a:t>
              </a: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C9688768-A33D-485F-87AD-6EB7638552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9" b="8267"/>
          <a:stretch/>
        </p:blipFill>
        <p:spPr>
          <a:xfrm>
            <a:off x="169818" y="1885"/>
            <a:ext cx="937871" cy="787009"/>
          </a:xfrm>
          <a:prstGeom prst="hexagon">
            <a:avLst>
              <a:gd name="adj" fmla="val 27888"/>
              <a:gd name="vf" fmla="val 115470"/>
            </a:avLst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31459F02-66E8-47D2-99F6-419AE2BC56B7}"/>
              </a:ext>
            </a:extLst>
          </p:cNvPr>
          <p:cNvSpPr/>
          <p:nvPr/>
        </p:nvSpPr>
        <p:spPr>
          <a:xfrm>
            <a:off x="1410294" y="81997"/>
            <a:ext cx="103048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Заголовок слайда</a:t>
            </a:r>
          </a:p>
        </p:txBody>
      </p:sp>
      <p:sp>
        <p:nvSpPr>
          <p:cNvPr id="11" name="Параллелограмм 10">
            <a:extLst>
              <a:ext uri="{FF2B5EF4-FFF2-40B4-BE49-F238E27FC236}">
                <a16:creationId xmlns="" xmlns:a16="http://schemas.microsoft.com/office/drawing/2014/main" id="{A8E2CED8-4AD9-409C-BB64-BB181F4D6CC5}"/>
              </a:ext>
            </a:extLst>
          </p:cNvPr>
          <p:cNvSpPr/>
          <p:nvPr/>
        </p:nvSpPr>
        <p:spPr>
          <a:xfrm>
            <a:off x="1042740" y="-12677"/>
            <a:ext cx="10909775" cy="787009"/>
          </a:xfrm>
          <a:prstGeom prst="parallelogram">
            <a:avLst>
              <a:gd name="adj" fmla="val 63107"/>
            </a:avLst>
          </a:prstGeom>
          <a:solidFill>
            <a:srgbClr val="00823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23081" y="81997"/>
            <a:ext cx="11136573" cy="7515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                           </a:t>
            </a:r>
            <a:endParaRPr lang="ru-RU" sz="800" b="1" dirty="0" smtClean="0">
              <a:solidFill>
                <a:schemeClr val="bg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410293" y="36585"/>
            <a:ext cx="101142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МОЦ город Армавир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4" name="Рисунок 13"/>
          <p:cNvPicPr/>
          <p:nvPr/>
        </p:nvPicPr>
        <p:blipFill rotWithShape="1">
          <a:blip r:embed="rId3"/>
          <a:srcRect t="4941" b="7771"/>
          <a:stretch/>
        </p:blipFill>
        <p:spPr>
          <a:xfrm>
            <a:off x="3403435" y="1284538"/>
            <a:ext cx="5425418" cy="27904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767959" y="4954206"/>
            <a:ext cx="4682358" cy="1008993"/>
          </a:xfrm>
          <a:prstGeom prst="roundRect">
            <a:avLst/>
          </a:prstGeom>
          <a:solidFill>
            <a:srgbClr val="00823B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Консультационно-методическая работа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69818" y="4666593"/>
            <a:ext cx="2960210" cy="1801105"/>
          </a:xfrm>
          <a:prstGeom prst="roundRect">
            <a:avLst/>
          </a:prstGeom>
          <a:solidFill>
            <a:srgbClr val="00823B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21.01.2021 года на базе </a:t>
            </a:r>
          </a:p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МБУ ДО ДЮСШ по футболу МОЦ Армавира обучающий семинар по работе в АИС Навигатор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8992305" y="4666593"/>
            <a:ext cx="2960210" cy="1801105"/>
          </a:xfrm>
          <a:prstGeom prst="roundRect">
            <a:avLst/>
          </a:prstGeom>
          <a:solidFill>
            <a:srgbClr val="00823B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15.06.2021 года на базе </a:t>
            </a:r>
          </a:p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МАУ СШ «Альбатрос» обучающий семинар по работе в АИС Навигатор для учреждений отрасли «Физическая культура и спорт»</a:t>
            </a:r>
            <a:endParaRPr lang="ru-RU" sz="1600" b="1" dirty="0">
              <a:solidFill>
                <a:schemeClr val="tx1"/>
              </a:solidFill>
            </a:endParaRPr>
          </a:p>
        </p:txBody>
      </p:sp>
      <p:pic>
        <p:nvPicPr>
          <p:cNvPr id="8194" name="Picture 2" descr="C:\Users\Роман\Desktop\Краснодар 17.06.21\Фото\Армавир 15.06\IMG-20210615-WA00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0970" y="864534"/>
            <a:ext cx="2722879" cy="36305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трелка вниз 2"/>
          <p:cNvSpPr/>
          <p:nvPr/>
        </p:nvSpPr>
        <p:spPr>
          <a:xfrm rot="5400000">
            <a:off x="3172839" y="5094178"/>
            <a:ext cx="461193" cy="729047"/>
          </a:xfrm>
          <a:prstGeom prst="downArrow">
            <a:avLst/>
          </a:prstGeom>
          <a:solidFill>
            <a:srgbClr val="00823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низ 21"/>
          <p:cNvSpPr/>
          <p:nvPr/>
        </p:nvSpPr>
        <p:spPr>
          <a:xfrm rot="16200000">
            <a:off x="8578112" y="5048749"/>
            <a:ext cx="461193" cy="729047"/>
          </a:xfrm>
          <a:prstGeom prst="downArrow">
            <a:avLst/>
          </a:prstGeom>
          <a:solidFill>
            <a:srgbClr val="00823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95" name="Picture 3" descr="C:\Users\Роман\Desktop\Краснодар 17.06.21\a1ed0931-ac17-4e64-b5be-7e554470fdb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67" y="891623"/>
            <a:ext cx="2682245" cy="35763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238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>
            <a:extLst>
              <a:ext uri="{FF2B5EF4-FFF2-40B4-BE49-F238E27FC236}">
                <a16:creationId xmlns="" xmlns:a16="http://schemas.microsoft.com/office/drawing/2014/main" id="{BFED50D9-75DB-41DD-85B3-BD8DFA32EAC1}"/>
              </a:ext>
            </a:extLst>
          </p:cNvPr>
          <p:cNvGrpSpPr/>
          <p:nvPr/>
        </p:nvGrpSpPr>
        <p:grpSpPr>
          <a:xfrm>
            <a:off x="0" y="6533329"/>
            <a:ext cx="12192000" cy="337727"/>
            <a:chOff x="0" y="6533329"/>
            <a:chExt cx="12192000" cy="337727"/>
          </a:xfrm>
        </p:grpSpPr>
        <p:sp>
          <p:nvSpPr>
            <p:cNvPr id="7" name="Прямоугольник 6">
              <a:extLst>
                <a:ext uri="{FF2B5EF4-FFF2-40B4-BE49-F238E27FC236}">
                  <a16:creationId xmlns="" xmlns:a16="http://schemas.microsoft.com/office/drawing/2014/main" id="{0E03AC28-10D1-498F-AD4B-2D51DE1CAAB4}"/>
                </a:ext>
              </a:extLst>
            </p:cNvPr>
            <p:cNvSpPr/>
            <p:nvPr/>
          </p:nvSpPr>
          <p:spPr>
            <a:xfrm>
              <a:off x="0" y="6574964"/>
              <a:ext cx="12192000" cy="296092"/>
            </a:xfrm>
            <a:prstGeom prst="rect">
              <a:avLst/>
            </a:prstGeom>
            <a:solidFill>
              <a:srgbClr val="0082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" name="Прямоугольник 11">
              <a:extLst>
                <a:ext uri="{FF2B5EF4-FFF2-40B4-BE49-F238E27FC236}">
                  <a16:creationId xmlns="" xmlns:a16="http://schemas.microsoft.com/office/drawing/2014/main" id="{09C1C666-6ADC-408D-8799-2186B26E3F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818" y="6533329"/>
              <a:ext cx="11782697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500" spc="100" dirty="0">
                  <a:solidFill>
                    <a:schemeClr val="bg1">
                      <a:lumMod val="85000"/>
                    </a:schemeClr>
                  </a:solidFill>
                  <a:latin typeface="Arial" pitchFamily="34" charset="0"/>
                  <a:cs typeface="Arial" pitchFamily="34" charset="0"/>
                </a:rPr>
                <a:t>РЕГИОНАЛЬНЫЙ МОДЕЛЬНЫЙ ЦЕНТР ДОПОЛНИТЕЛЬНОГО ОБРАЗОВАНИЯ ДЕТЕЙ КРАСНОДАРСКОГО КРАЯ</a:t>
              </a: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C9688768-A33D-485F-87AD-6EB7638552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9" b="8267"/>
          <a:stretch/>
        </p:blipFill>
        <p:spPr>
          <a:xfrm>
            <a:off x="169818" y="1885"/>
            <a:ext cx="937871" cy="787009"/>
          </a:xfrm>
          <a:prstGeom prst="hexagon">
            <a:avLst>
              <a:gd name="adj" fmla="val 27888"/>
              <a:gd name="vf" fmla="val 115470"/>
            </a:avLst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31459F02-66E8-47D2-99F6-419AE2BC56B7}"/>
              </a:ext>
            </a:extLst>
          </p:cNvPr>
          <p:cNvSpPr/>
          <p:nvPr/>
        </p:nvSpPr>
        <p:spPr>
          <a:xfrm>
            <a:off x="1410294" y="81997"/>
            <a:ext cx="103048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Заголовок слайда</a:t>
            </a:r>
          </a:p>
        </p:txBody>
      </p:sp>
      <p:sp>
        <p:nvSpPr>
          <p:cNvPr id="11" name="Параллелограмм 10">
            <a:extLst>
              <a:ext uri="{FF2B5EF4-FFF2-40B4-BE49-F238E27FC236}">
                <a16:creationId xmlns="" xmlns:a16="http://schemas.microsoft.com/office/drawing/2014/main" id="{A8E2CED8-4AD9-409C-BB64-BB181F4D6CC5}"/>
              </a:ext>
            </a:extLst>
          </p:cNvPr>
          <p:cNvSpPr/>
          <p:nvPr/>
        </p:nvSpPr>
        <p:spPr>
          <a:xfrm>
            <a:off x="1042740" y="-12677"/>
            <a:ext cx="10909775" cy="787009"/>
          </a:xfrm>
          <a:prstGeom prst="parallelogram">
            <a:avLst>
              <a:gd name="adj" fmla="val 63107"/>
            </a:avLst>
          </a:prstGeom>
          <a:solidFill>
            <a:srgbClr val="00823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23081" y="81997"/>
            <a:ext cx="11136573" cy="7515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                           </a:t>
            </a:r>
            <a:endParaRPr lang="ru-RU" sz="800" b="1" dirty="0" smtClean="0">
              <a:solidFill>
                <a:schemeClr val="bg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410293" y="36585"/>
            <a:ext cx="101142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МОЦ город Армавир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49948" y="1006928"/>
            <a:ext cx="11292103" cy="1058356"/>
          </a:xfrm>
          <a:prstGeom prst="roundRect">
            <a:avLst/>
          </a:prstGeom>
          <a:solidFill>
            <a:srgbClr val="00823B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u="sng" dirty="0" smtClean="0">
                <a:solidFill>
                  <a:schemeClr val="tx1"/>
                </a:solidFill>
              </a:rPr>
              <a:t>15.04.2021 года  </a:t>
            </a:r>
          </a:p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участие в международной научно-практической конференции </a:t>
            </a:r>
          </a:p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«ИДЕИ Л.С. ВЫГОТСКОГО В ИНКЛЮЗИВНОМ ОБРАЗОВАТЕЛЬНОМ ПРОСТРАНСТВЕ»</a:t>
            </a:r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21" name="Picture 5" descr="C:\Users\Роман\Desktop\АРКТУР\разные посдледние\1cfd50cf-a7d7-4b20-9afd-c00c3837234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503" y="2353879"/>
            <a:ext cx="5856778" cy="41107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128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>
            <a:extLst>
              <a:ext uri="{FF2B5EF4-FFF2-40B4-BE49-F238E27FC236}">
                <a16:creationId xmlns="" xmlns:a16="http://schemas.microsoft.com/office/drawing/2014/main" id="{BFED50D9-75DB-41DD-85B3-BD8DFA32EAC1}"/>
              </a:ext>
            </a:extLst>
          </p:cNvPr>
          <p:cNvGrpSpPr/>
          <p:nvPr/>
        </p:nvGrpSpPr>
        <p:grpSpPr>
          <a:xfrm>
            <a:off x="0" y="6533329"/>
            <a:ext cx="12192000" cy="337727"/>
            <a:chOff x="0" y="6533329"/>
            <a:chExt cx="12192000" cy="337727"/>
          </a:xfrm>
        </p:grpSpPr>
        <p:sp>
          <p:nvSpPr>
            <p:cNvPr id="7" name="Прямоугольник 6">
              <a:extLst>
                <a:ext uri="{FF2B5EF4-FFF2-40B4-BE49-F238E27FC236}">
                  <a16:creationId xmlns="" xmlns:a16="http://schemas.microsoft.com/office/drawing/2014/main" id="{0E03AC28-10D1-498F-AD4B-2D51DE1CAAB4}"/>
                </a:ext>
              </a:extLst>
            </p:cNvPr>
            <p:cNvSpPr/>
            <p:nvPr/>
          </p:nvSpPr>
          <p:spPr>
            <a:xfrm>
              <a:off x="0" y="6574964"/>
              <a:ext cx="12192000" cy="296092"/>
            </a:xfrm>
            <a:prstGeom prst="rect">
              <a:avLst/>
            </a:prstGeom>
            <a:solidFill>
              <a:srgbClr val="0082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" name="Прямоугольник 11">
              <a:extLst>
                <a:ext uri="{FF2B5EF4-FFF2-40B4-BE49-F238E27FC236}">
                  <a16:creationId xmlns="" xmlns:a16="http://schemas.microsoft.com/office/drawing/2014/main" id="{09C1C666-6ADC-408D-8799-2186B26E3F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818" y="6533329"/>
              <a:ext cx="11782697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500" spc="100" dirty="0">
                  <a:solidFill>
                    <a:schemeClr val="bg1">
                      <a:lumMod val="85000"/>
                    </a:schemeClr>
                  </a:solidFill>
                  <a:latin typeface="Arial" pitchFamily="34" charset="0"/>
                  <a:cs typeface="Arial" pitchFamily="34" charset="0"/>
                </a:rPr>
                <a:t>РЕГИОНАЛЬНЫЙ МОДЕЛЬНЫЙ ЦЕНТР ДОПОЛНИТЕЛЬНОГО ОБРАЗОВАНИЯ ДЕТЕЙ КРАСНОДАРСКОГО КРАЯ</a:t>
              </a: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C9688768-A33D-485F-87AD-6EB7638552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9" b="8267"/>
          <a:stretch/>
        </p:blipFill>
        <p:spPr>
          <a:xfrm>
            <a:off x="169818" y="1885"/>
            <a:ext cx="937871" cy="787009"/>
          </a:xfrm>
          <a:prstGeom prst="hexagon">
            <a:avLst>
              <a:gd name="adj" fmla="val 27888"/>
              <a:gd name="vf" fmla="val 115470"/>
            </a:avLst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31459F02-66E8-47D2-99F6-419AE2BC56B7}"/>
              </a:ext>
            </a:extLst>
          </p:cNvPr>
          <p:cNvSpPr/>
          <p:nvPr/>
        </p:nvSpPr>
        <p:spPr>
          <a:xfrm>
            <a:off x="1410294" y="81997"/>
            <a:ext cx="103048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Заголовок слайда</a:t>
            </a:r>
          </a:p>
        </p:txBody>
      </p:sp>
      <p:sp>
        <p:nvSpPr>
          <p:cNvPr id="11" name="Параллелограмм 10">
            <a:extLst>
              <a:ext uri="{FF2B5EF4-FFF2-40B4-BE49-F238E27FC236}">
                <a16:creationId xmlns="" xmlns:a16="http://schemas.microsoft.com/office/drawing/2014/main" id="{A8E2CED8-4AD9-409C-BB64-BB181F4D6CC5}"/>
              </a:ext>
            </a:extLst>
          </p:cNvPr>
          <p:cNvSpPr/>
          <p:nvPr/>
        </p:nvSpPr>
        <p:spPr>
          <a:xfrm>
            <a:off x="1042740" y="-12677"/>
            <a:ext cx="10909775" cy="787009"/>
          </a:xfrm>
          <a:prstGeom prst="parallelogram">
            <a:avLst>
              <a:gd name="adj" fmla="val 63107"/>
            </a:avLst>
          </a:prstGeom>
          <a:solidFill>
            <a:srgbClr val="00823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23081" y="81997"/>
            <a:ext cx="11136573" cy="7515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                           </a:t>
            </a:r>
            <a:endParaRPr lang="ru-RU" sz="800" b="1" dirty="0" smtClean="0">
              <a:solidFill>
                <a:schemeClr val="bg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410293" y="36585"/>
            <a:ext cx="101142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МОЦ город Армавир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49948" y="1006927"/>
            <a:ext cx="11292103" cy="1846631"/>
          </a:xfrm>
          <a:prstGeom prst="roundRect">
            <a:avLst/>
          </a:prstGeom>
          <a:solidFill>
            <a:srgbClr val="00823B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u="sng" dirty="0" smtClean="0">
                <a:solidFill>
                  <a:schemeClr val="tx1"/>
                </a:solidFill>
              </a:rPr>
              <a:t>16.06.2021 года  </a:t>
            </a:r>
          </a:p>
          <a:p>
            <a:pPr algn="ctr"/>
            <a:r>
              <a:rPr lang="ru-RU" sz="2400" b="1" dirty="0">
                <a:solidFill>
                  <a:schemeClr val="tx1"/>
                </a:solidFill>
              </a:rPr>
              <a:t>в</a:t>
            </a:r>
            <a:r>
              <a:rPr lang="ru-RU" sz="2400" b="1" dirty="0" smtClean="0">
                <a:solidFill>
                  <a:schemeClr val="tx1"/>
                </a:solidFill>
              </a:rPr>
              <a:t>ыездное совещание на базе МОЦ Армавир Регионального модельного центра с руководителями МОЦ Восточной территориальной зоны по вопросам реализации Целевой модели дополнительного образования и внедрения персонифицированного учёта </a:t>
            </a:r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9218" name="Picture 2" descr="C:\Users\Роман\Desktop\Краснодар 17.06.21\Фото\Армавир 16.06.21\IMG-20210617-WA00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48" y="3048340"/>
            <a:ext cx="5005302" cy="33355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Роман\Desktop\Краснодар 17.06.21\Фото\Армавир 16.06.21\IMG-20210617-WA00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9882" y="3048340"/>
            <a:ext cx="5005302" cy="33355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4641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>
            <a:extLst>
              <a:ext uri="{FF2B5EF4-FFF2-40B4-BE49-F238E27FC236}">
                <a16:creationId xmlns="" xmlns:a16="http://schemas.microsoft.com/office/drawing/2014/main" id="{BFED50D9-75DB-41DD-85B3-BD8DFA32EAC1}"/>
              </a:ext>
            </a:extLst>
          </p:cNvPr>
          <p:cNvGrpSpPr/>
          <p:nvPr/>
        </p:nvGrpSpPr>
        <p:grpSpPr>
          <a:xfrm>
            <a:off x="0" y="6533329"/>
            <a:ext cx="12192000" cy="337727"/>
            <a:chOff x="0" y="6533329"/>
            <a:chExt cx="12192000" cy="337727"/>
          </a:xfrm>
        </p:grpSpPr>
        <p:sp>
          <p:nvSpPr>
            <p:cNvPr id="7" name="Прямоугольник 6">
              <a:extLst>
                <a:ext uri="{FF2B5EF4-FFF2-40B4-BE49-F238E27FC236}">
                  <a16:creationId xmlns="" xmlns:a16="http://schemas.microsoft.com/office/drawing/2014/main" id="{0E03AC28-10D1-498F-AD4B-2D51DE1CAAB4}"/>
                </a:ext>
              </a:extLst>
            </p:cNvPr>
            <p:cNvSpPr/>
            <p:nvPr/>
          </p:nvSpPr>
          <p:spPr>
            <a:xfrm>
              <a:off x="0" y="6574964"/>
              <a:ext cx="12192000" cy="296092"/>
            </a:xfrm>
            <a:prstGeom prst="rect">
              <a:avLst/>
            </a:prstGeom>
            <a:solidFill>
              <a:srgbClr val="0082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" name="Прямоугольник 11">
              <a:extLst>
                <a:ext uri="{FF2B5EF4-FFF2-40B4-BE49-F238E27FC236}">
                  <a16:creationId xmlns="" xmlns:a16="http://schemas.microsoft.com/office/drawing/2014/main" id="{09C1C666-6ADC-408D-8799-2186B26E3F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818" y="6533329"/>
              <a:ext cx="11782697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500" spc="100" dirty="0">
                  <a:solidFill>
                    <a:schemeClr val="bg1">
                      <a:lumMod val="85000"/>
                    </a:schemeClr>
                  </a:solidFill>
                  <a:latin typeface="Arial" pitchFamily="34" charset="0"/>
                  <a:cs typeface="Arial" pitchFamily="34" charset="0"/>
                </a:rPr>
                <a:t>РЕГИОНАЛЬНЫЙ МОДЕЛЬНЫЙ ЦЕНТР ДОПОЛНИТЕЛЬНОГО ОБРАЗОВАНИЯ ДЕТЕЙ КРАСНОДАРСКОГО КРАЯ</a:t>
              </a: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C9688768-A33D-485F-87AD-6EB7638552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9" b="8267"/>
          <a:stretch/>
        </p:blipFill>
        <p:spPr>
          <a:xfrm>
            <a:off x="169818" y="1885"/>
            <a:ext cx="937871" cy="787009"/>
          </a:xfrm>
          <a:prstGeom prst="hexagon">
            <a:avLst>
              <a:gd name="adj" fmla="val 27888"/>
              <a:gd name="vf" fmla="val 115470"/>
            </a:avLst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31459F02-66E8-47D2-99F6-419AE2BC56B7}"/>
              </a:ext>
            </a:extLst>
          </p:cNvPr>
          <p:cNvSpPr/>
          <p:nvPr/>
        </p:nvSpPr>
        <p:spPr>
          <a:xfrm>
            <a:off x="1410294" y="81997"/>
            <a:ext cx="103048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Заголовок слайда</a:t>
            </a:r>
          </a:p>
        </p:txBody>
      </p:sp>
      <p:sp>
        <p:nvSpPr>
          <p:cNvPr id="11" name="Параллелограмм 10">
            <a:extLst>
              <a:ext uri="{FF2B5EF4-FFF2-40B4-BE49-F238E27FC236}">
                <a16:creationId xmlns="" xmlns:a16="http://schemas.microsoft.com/office/drawing/2014/main" id="{A8E2CED8-4AD9-409C-BB64-BB181F4D6CC5}"/>
              </a:ext>
            </a:extLst>
          </p:cNvPr>
          <p:cNvSpPr/>
          <p:nvPr/>
        </p:nvSpPr>
        <p:spPr>
          <a:xfrm>
            <a:off x="1042740" y="-12677"/>
            <a:ext cx="10909775" cy="787009"/>
          </a:xfrm>
          <a:prstGeom prst="parallelogram">
            <a:avLst>
              <a:gd name="adj" fmla="val 63107"/>
            </a:avLst>
          </a:prstGeom>
          <a:solidFill>
            <a:srgbClr val="00823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23081" y="81997"/>
            <a:ext cx="11136573" cy="7515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                           </a:t>
            </a:r>
            <a:endParaRPr lang="ru-RU" sz="800" b="1" dirty="0" smtClean="0">
              <a:solidFill>
                <a:schemeClr val="bg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410293" y="36585"/>
            <a:ext cx="101142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МОЦ город Армавир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69818" y="973328"/>
            <a:ext cx="4531954" cy="5384116"/>
          </a:xfrm>
          <a:prstGeom prst="roundRect">
            <a:avLst/>
          </a:prstGeom>
          <a:solidFill>
            <a:srgbClr val="00823B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u="sng" dirty="0" smtClean="0">
                <a:solidFill>
                  <a:schemeClr val="tx1"/>
                </a:solidFill>
              </a:rPr>
              <a:t>Руководитель </a:t>
            </a:r>
          </a:p>
          <a:p>
            <a:pPr algn="ctr"/>
            <a:r>
              <a:rPr lang="ru-RU" sz="2400" b="1" u="sng" dirty="0" smtClean="0">
                <a:solidFill>
                  <a:schemeClr val="tx1"/>
                </a:solidFill>
              </a:rPr>
              <a:t>МОЦ МО город Армавир </a:t>
            </a:r>
            <a:r>
              <a:rPr lang="ru-RU" sz="2400" b="1" u="sng" dirty="0" err="1" smtClean="0">
                <a:solidFill>
                  <a:schemeClr val="tx1"/>
                </a:solidFill>
              </a:rPr>
              <a:t>Ишеева</a:t>
            </a:r>
            <a:r>
              <a:rPr lang="ru-RU" sz="2400" b="1" u="sng" dirty="0" smtClean="0">
                <a:solidFill>
                  <a:schemeClr val="tx1"/>
                </a:solidFill>
              </a:rPr>
              <a:t> Олеся Павловна – победитель </a:t>
            </a:r>
            <a:r>
              <a:rPr lang="en-US" sz="2400" b="1" u="sng" dirty="0" smtClean="0">
                <a:solidFill>
                  <a:schemeClr val="tx1"/>
                </a:solidFill>
              </a:rPr>
              <a:t>VI</a:t>
            </a:r>
            <a:r>
              <a:rPr lang="ru-RU" sz="2400" b="1" u="sng" dirty="0" smtClean="0">
                <a:solidFill>
                  <a:schemeClr val="tx1"/>
                </a:solidFill>
              </a:rPr>
              <a:t> Всероссийского конкурса профессионального мастерства «Арктур – 2021» в номинации «Лучший руководитель образовательной организации, реализующей программы дополнительного образования детей»</a:t>
            </a:r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10242" name="Picture 2" descr="C:\Users\Роман\Desktop\Краснодар 17.06.21\hEJou4yHOc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0" r="3954"/>
          <a:stretch/>
        </p:blipFill>
        <p:spPr bwMode="auto">
          <a:xfrm>
            <a:off x="4927117" y="3794942"/>
            <a:ext cx="3582820" cy="26614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Роман\Desktop\Краснодар 17.06.21\gqiqKW06z9U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398" y="833506"/>
            <a:ext cx="2066682" cy="28397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Роман\Desktop\Краснодар 17.06.21\gfqHIp77lpQ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469" y="3633065"/>
            <a:ext cx="2447185" cy="28414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Роман\Desktop\Краснодар 17.06.21\HmbX84l7YA0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1"/>
          <a:stretch/>
        </p:blipFill>
        <p:spPr bwMode="auto">
          <a:xfrm>
            <a:off x="8509937" y="973328"/>
            <a:ext cx="3442578" cy="25406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4288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кругленный прямоугольник 15"/>
          <p:cNvSpPr/>
          <p:nvPr/>
        </p:nvSpPr>
        <p:spPr>
          <a:xfrm>
            <a:off x="6467442" y="1970689"/>
            <a:ext cx="2960210" cy="1150881"/>
          </a:xfrm>
          <a:prstGeom prst="roundRect">
            <a:avLst/>
          </a:prstGeom>
          <a:solidFill>
            <a:srgbClr val="00823B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23.04.2021 года 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МОЦ </a:t>
            </a:r>
          </a:p>
          <a:p>
            <a:pPr algn="ctr"/>
            <a:r>
              <a:rPr lang="ru-RU" sz="2000" b="1" dirty="0" err="1" smtClean="0">
                <a:solidFill>
                  <a:schemeClr val="tx1"/>
                </a:solidFill>
              </a:rPr>
              <a:t>Белореченский</a:t>
            </a:r>
            <a:r>
              <a:rPr lang="ru-RU" sz="2000" b="1" dirty="0" smtClean="0">
                <a:solidFill>
                  <a:schemeClr val="tx1"/>
                </a:solidFill>
              </a:rPr>
              <a:t> район</a:t>
            </a:r>
          </a:p>
          <a:p>
            <a:pPr algn="ctr"/>
            <a:endParaRPr lang="ru-RU" sz="1600" b="1" dirty="0">
              <a:solidFill>
                <a:schemeClr val="tx1"/>
              </a:solidFill>
            </a:endParaRPr>
          </a:p>
        </p:txBody>
      </p:sp>
      <p:grpSp>
        <p:nvGrpSpPr>
          <p:cNvPr id="13" name="Группа 12">
            <a:extLst>
              <a:ext uri="{FF2B5EF4-FFF2-40B4-BE49-F238E27FC236}">
                <a16:creationId xmlns="" xmlns:a16="http://schemas.microsoft.com/office/drawing/2014/main" id="{BFED50D9-75DB-41DD-85B3-BD8DFA32EAC1}"/>
              </a:ext>
            </a:extLst>
          </p:cNvPr>
          <p:cNvGrpSpPr/>
          <p:nvPr/>
        </p:nvGrpSpPr>
        <p:grpSpPr>
          <a:xfrm>
            <a:off x="0" y="6533329"/>
            <a:ext cx="12192000" cy="337727"/>
            <a:chOff x="0" y="6533329"/>
            <a:chExt cx="12192000" cy="337727"/>
          </a:xfrm>
        </p:grpSpPr>
        <p:sp>
          <p:nvSpPr>
            <p:cNvPr id="7" name="Прямоугольник 6">
              <a:extLst>
                <a:ext uri="{FF2B5EF4-FFF2-40B4-BE49-F238E27FC236}">
                  <a16:creationId xmlns="" xmlns:a16="http://schemas.microsoft.com/office/drawing/2014/main" id="{0E03AC28-10D1-498F-AD4B-2D51DE1CAAB4}"/>
                </a:ext>
              </a:extLst>
            </p:cNvPr>
            <p:cNvSpPr/>
            <p:nvPr/>
          </p:nvSpPr>
          <p:spPr>
            <a:xfrm>
              <a:off x="0" y="6574964"/>
              <a:ext cx="12192000" cy="296092"/>
            </a:xfrm>
            <a:prstGeom prst="rect">
              <a:avLst/>
            </a:prstGeom>
            <a:solidFill>
              <a:srgbClr val="0082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" name="Прямоугольник 11">
              <a:extLst>
                <a:ext uri="{FF2B5EF4-FFF2-40B4-BE49-F238E27FC236}">
                  <a16:creationId xmlns="" xmlns:a16="http://schemas.microsoft.com/office/drawing/2014/main" id="{09C1C666-6ADC-408D-8799-2186B26E3F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818" y="6533329"/>
              <a:ext cx="11782697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500" spc="100" dirty="0">
                  <a:solidFill>
                    <a:schemeClr val="bg1">
                      <a:lumMod val="85000"/>
                    </a:schemeClr>
                  </a:solidFill>
                  <a:latin typeface="Arial" pitchFamily="34" charset="0"/>
                  <a:cs typeface="Arial" pitchFamily="34" charset="0"/>
                </a:rPr>
                <a:t>РЕГИОНАЛЬНЫЙ МОДЕЛЬНЫЙ ЦЕНТР ДОПОЛНИТЕЛЬНОГО ОБРАЗОВАНИЯ ДЕТЕЙ КРАСНОДАРСКОГО КРАЯ</a:t>
              </a: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C9688768-A33D-485F-87AD-6EB7638552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9" b="8267"/>
          <a:stretch/>
        </p:blipFill>
        <p:spPr>
          <a:xfrm>
            <a:off x="169818" y="1885"/>
            <a:ext cx="937871" cy="787009"/>
          </a:xfrm>
          <a:prstGeom prst="hexagon">
            <a:avLst>
              <a:gd name="adj" fmla="val 27888"/>
              <a:gd name="vf" fmla="val 115470"/>
            </a:avLst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31459F02-66E8-47D2-99F6-419AE2BC56B7}"/>
              </a:ext>
            </a:extLst>
          </p:cNvPr>
          <p:cNvSpPr/>
          <p:nvPr/>
        </p:nvSpPr>
        <p:spPr>
          <a:xfrm>
            <a:off x="1410294" y="81997"/>
            <a:ext cx="103048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Заголовок слайда</a:t>
            </a:r>
          </a:p>
        </p:txBody>
      </p:sp>
      <p:sp>
        <p:nvSpPr>
          <p:cNvPr id="11" name="Параллелограмм 10">
            <a:extLst>
              <a:ext uri="{FF2B5EF4-FFF2-40B4-BE49-F238E27FC236}">
                <a16:creationId xmlns="" xmlns:a16="http://schemas.microsoft.com/office/drawing/2014/main" id="{A8E2CED8-4AD9-409C-BB64-BB181F4D6CC5}"/>
              </a:ext>
            </a:extLst>
          </p:cNvPr>
          <p:cNvSpPr/>
          <p:nvPr/>
        </p:nvSpPr>
        <p:spPr>
          <a:xfrm>
            <a:off x="1042740" y="-12677"/>
            <a:ext cx="10909775" cy="787009"/>
          </a:xfrm>
          <a:prstGeom prst="parallelogram">
            <a:avLst>
              <a:gd name="adj" fmla="val 63107"/>
            </a:avLst>
          </a:prstGeom>
          <a:solidFill>
            <a:srgbClr val="00823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23081" y="81997"/>
            <a:ext cx="11136573" cy="7515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                           </a:t>
            </a:r>
            <a:endParaRPr lang="ru-RU" sz="800" b="1" dirty="0" smtClean="0">
              <a:solidFill>
                <a:schemeClr val="bg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410293" y="36585"/>
            <a:ext cx="101142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МОЦ город Армавир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69818" y="890366"/>
            <a:ext cx="11545366" cy="1044658"/>
          </a:xfrm>
          <a:prstGeom prst="roundRect">
            <a:avLst/>
          </a:prstGeom>
          <a:solidFill>
            <a:srgbClr val="00823B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Выездные совещания и мониторинг реализации Целевой модели дополнительного образования, формирование банка данных лучших практик 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708067" y="1986455"/>
            <a:ext cx="2960210" cy="1119351"/>
          </a:xfrm>
          <a:prstGeom prst="roundRect">
            <a:avLst/>
          </a:prstGeom>
          <a:solidFill>
            <a:srgbClr val="00823B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19.04.2021 года 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МОЦ Успенский район и </a:t>
            </a:r>
            <a:r>
              <a:rPr lang="ru-RU" sz="2000" b="1" dirty="0" err="1" smtClean="0">
                <a:solidFill>
                  <a:schemeClr val="tx1"/>
                </a:solidFill>
              </a:rPr>
              <a:t>Новокубанский</a:t>
            </a:r>
            <a:r>
              <a:rPr lang="ru-RU" sz="2000" b="1" dirty="0" smtClean="0">
                <a:solidFill>
                  <a:schemeClr val="tx1"/>
                </a:solidFill>
              </a:rPr>
              <a:t> район</a:t>
            </a:r>
          </a:p>
          <a:p>
            <a:pPr algn="ctr"/>
            <a:endParaRPr lang="ru-RU" sz="1600" b="1" dirty="0">
              <a:solidFill>
                <a:schemeClr val="tx1"/>
              </a:solidFill>
            </a:endParaRPr>
          </a:p>
        </p:txBody>
      </p:sp>
      <p:pic>
        <p:nvPicPr>
          <p:cNvPr id="17" name="Picture 6" descr="C:\Users\Роман\Desktop\Краснодар 17.06.21\q4CjHsfFM9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8249" y="3491583"/>
            <a:ext cx="3724266" cy="27931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:\Users\Роман\Desktop\Краснодар 17.06.21\Фото\Армавир,новокубанск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5"/>
          <a:stretch/>
        </p:blipFill>
        <p:spPr bwMode="auto">
          <a:xfrm>
            <a:off x="169818" y="3480043"/>
            <a:ext cx="3818659" cy="27949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Роман\Desktop\Краснодар 17.06.21\Фото\Армавир, успенка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6" r="23271"/>
          <a:stretch/>
        </p:blipFill>
        <p:spPr bwMode="auto">
          <a:xfrm>
            <a:off x="4088193" y="3491583"/>
            <a:ext cx="4015613" cy="27701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6927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>
            <a:extLst>
              <a:ext uri="{FF2B5EF4-FFF2-40B4-BE49-F238E27FC236}">
                <a16:creationId xmlns:a16="http://schemas.microsoft.com/office/drawing/2014/main" xmlns="" id="{BFED50D9-75DB-41DD-85B3-BD8DFA32EAC1}"/>
              </a:ext>
            </a:extLst>
          </p:cNvPr>
          <p:cNvGrpSpPr/>
          <p:nvPr/>
        </p:nvGrpSpPr>
        <p:grpSpPr>
          <a:xfrm>
            <a:off x="0" y="6533329"/>
            <a:ext cx="12192000" cy="337727"/>
            <a:chOff x="0" y="6533329"/>
            <a:chExt cx="12192000" cy="337727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xmlns="" id="{0E03AC28-10D1-498F-AD4B-2D51DE1CAAB4}"/>
                </a:ext>
              </a:extLst>
            </p:cNvPr>
            <p:cNvSpPr/>
            <p:nvPr/>
          </p:nvSpPr>
          <p:spPr>
            <a:xfrm>
              <a:off x="0" y="6574964"/>
              <a:ext cx="12192000" cy="296092"/>
            </a:xfrm>
            <a:prstGeom prst="rect">
              <a:avLst/>
            </a:prstGeom>
            <a:solidFill>
              <a:srgbClr val="0082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" name="Прямоугольник 11">
              <a:extLst>
                <a:ext uri="{FF2B5EF4-FFF2-40B4-BE49-F238E27FC236}">
                  <a16:creationId xmlns:a16="http://schemas.microsoft.com/office/drawing/2014/main" xmlns="" id="{09C1C666-6ADC-408D-8799-2186B26E3F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818" y="6533329"/>
              <a:ext cx="11782697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500" spc="100" dirty="0">
                  <a:solidFill>
                    <a:schemeClr val="bg1">
                      <a:lumMod val="85000"/>
                    </a:schemeClr>
                  </a:solidFill>
                  <a:latin typeface="Arial" pitchFamily="34" charset="0"/>
                  <a:cs typeface="Arial" pitchFamily="34" charset="0"/>
                </a:rPr>
                <a:t>РЕГИОНАЛЬНЫЙ МОДЕЛЬНЫЙ ЦЕНТР ДОПОЛНИТЕЛЬНОГО ОБРАЗОВАНИЯ ДЕТЕЙ КРАСНОДАРСКОГО КРАЯ</a:t>
              </a: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C9688768-A33D-485F-87AD-6EB7638552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9" b="8267"/>
          <a:stretch/>
        </p:blipFill>
        <p:spPr>
          <a:xfrm>
            <a:off x="169818" y="1885"/>
            <a:ext cx="937871" cy="787009"/>
          </a:xfrm>
          <a:prstGeom prst="hexagon">
            <a:avLst>
              <a:gd name="adj" fmla="val 27888"/>
              <a:gd name="vf" fmla="val 115470"/>
            </a:avLst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31459F02-66E8-47D2-99F6-419AE2BC56B7}"/>
              </a:ext>
            </a:extLst>
          </p:cNvPr>
          <p:cNvSpPr/>
          <p:nvPr/>
        </p:nvSpPr>
        <p:spPr>
          <a:xfrm>
            <a:off x="1410294" y="81997"/>
            <a:ext cx="103048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Заголовок слайда</a:t>
            </a:r>
          </a:p>
        </p:txBody>
      </p:sp>
      <p:sp>
        <p:nvSpPr>
          <p:cNvPr id="11" name="Параллелограмм 10">
            <a:extLst>
              <a:ext uri="{FF2B5EF4-FFF2-40B4-BE49-F238E27FC236}">
                <a16:creationId xmlns:a16="http://schemas.microsoft.com/office/drawing/2014/main" xmlns="" id="{A8E2CED8-4AD9-409C-BB64-BB181F4D6CC5}"/>
              </a:ext>
            </a:extLst>
          </p:cNvPr>
          <p:cNvSpPr/>
          <p:nvPr/>
        </p:nvSpPr>
        <p:spPr>
          <a:xfrm>
            <a:off x="1042740" y="-12677"/>
            <a:ext cx="10909775" cy="787009"/>
          </a:xfrm>
          <a:prstGeom prst="parallelogram">
            <a:avLst>
              <a:gd name="adj" fmla="val 63107"/>
            </a:avLst>
          </a:prstGeom>
          <a:solidFill>
            <a:srgbClr val="00823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758966" y="81997"/>
            <a:ext cx="6810703" cy="7515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             МОЦ </a:t>
            </a:r>
            <a:r>
              <a:rPr lang="ru-RU" sz="3200" b="1" dirty="0">
                <a:solidFill>
                  <a:schemeClr val="bg1"/>
                </a:solidFill>
              </a:rPr>
              <a:t>город Армавир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107689" y="833873"/>
            <a:ext cx="10069827" cy="900333"/>
          </a:xfrm>
          <a:prstGeom prst="roundRect">
            <a:avLst/>
          </a:prstGeom>
          <a:solidFill>
            <a:srgbClr val="00CC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Выявлены проблемы:</a:t>
            </a:r>
            <a:endParaRPr lang="ru-RU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57" name="Группа 56"/>
          <p:cNvGrpSpPr/>
          <p:nvPr/>
        </p:nvGrpSpPr>
        <p:grpSpPr>
          <a:xfrm>
            <a:off x="1544267" y="1829840"/>
            <a:ext cx="8918369" cy="1297792"/>
            <a:chOff x="1658642" y="322382"/>
            <a:chExt cx="2093444" cy="582282"/>
          </a:xfrm>
        </p:grpSpPr>
        <p:sp>
          <p:nvSpPr>
            <p:cNvPr id="58" name="Скругленный прямоугольник 57"/>
            <p:cNvSpPr/>
            <p:nvPr/>
          </p:nvSpPr>
          <p:spPr>
            <a:xfrm>
              <a:off x="1658642" y="322382"/>
              <a:ext cx="2093444" cy="457941"/>
            </a:xfrm>
            <a:prstGeom prst="roundRect">
              <a:avLst/>
            </a:prstGeom>
            <a:ln>
              <a:solidFill>
                <a:srgbClr val="00CC00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9" name="Скругленный прямоугольник 4"/>
            <p:cNvSpPr/>
            <p:nvPr/>
          </p:nvSpPr>
          <p:spPr>
            <a:xfrm>
              <a:off x="1680997" y="344737"/>
              <a:ext cx="2048734" cy="55992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dirty="0" smtClean="0"/>
                <a:t>Низкая материально-техническая оснащенность и нехватка кадрового потенциала</a:t>
              </a:r>
              <a:endParaRPr lang="ru-RU" sz="2000" b="1" kern="1200" dirty="0"/>
            </a:p>
          </p:txBody>
        </p:sp>
      </p:grpSp>
      <p:grpSp>
        <p:nvGrpSpPr>
          <p:cNvPr id="60" name="Группа 59"/>
          <p:cNvGrpSpPr/>
          <p:nvPr/>
        </p:nvGrpSpPr>
        <p:grpSpPr>
          <a:xfrm>
            <a:off x="1544267" y="4209610"/>
            <a:ext cx="8918369" cy="939871"/>
            <a:chOff x="1658642" y="322382"/>
            <a:chExt cx="2093444" cy="457941"/>
          </a:xfrm>
        </p:grpSpPr>
        <p:sp>
          <p:nvSpPr>
            <p:cNvPr id="61" name="Скругленный прямоугольник 60"/>
            <p:cNvSpPr/>
            <p:nvPr/>
          </p:nvSpPr>
          <p:spPr>
            <a:xfrm>
              <a:off x="1658642" y="322382"/>
              <a:ext cx="2093444" cy="457941"/>
            </a:xfrm>
            <a:prstGeom prst="roundRect">
              <a:avLst/>
            </a:prstGeom>
            <a:ln>
              <a:solidFill>
                <a:srgbClr val="00CC00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2" name="Скругленный прямоугольник 4"/>
            <p:cNvSpPr/>
            <p:nvPr/>
          </p:nvSpPr>
          <p:spPr>
            <a:xfrm>
              <a:off x="1680997" y="344737"/>
              <a:ext cx="2048734" cy="41323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000" b="1" kern="1200" dirty="0"/>
            </a:p>
          </p:txBody>
        </p:sp>
      </p:grpSp>
      <p:grpSp>
        <p:nvGrpSpPr>
          <p:cNvPr id="67" name="Группа 66"/>
          <p:cNvGrpSpPr/>
          <p:nvPr/>
        </p:nvGrpSpPr>
        <p:grpSpPr>
          <a:xfrm>
            <a:off x="1544267" y="5374853"/>
            <a:ext cx="8918369" cy="993227"/>
            <a:chOff x="1658642" y="322382"/>
            <a:chExt cx="2093444" cy="457941"/>
          </a:xfrm>
        </p:grpSpPr>
        <p:sp>
          <p:nvSpPr>
            <p:cNvPr id="68" name="Скругленный прямоугольник 67"/>
            <p:cNvSpPr/>
            <p:nvPr/>
          </p:nvSpPr>
          <p:spPr>
            <a:xfrm>
              <a:off x="1658642" y="322382"/>
              <a:ext cx="2093444" cy="457941"/>
            </a:xfrm>
            <a:prstGeom prst="roundRect">
              <a:avLst/>
            </a:prstGeom>
            <a:ln>
              <a:solidFill>
                <a:srgbClr val="00CC00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9" name="Скругленный прямоугольник 4"/>
            <p:cNvSpPr/>
            <p:nvPr/>
          </p:nvSpPr>
          <p:spPr>
            <a:xfrm>
              <a:off x="1680997" y="344737"/>
              <a:ext cx="2048734" cy="41323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kern="1200" dirty="0" smtClean="0"/>
                <a:t>Недостаточный охват детей дополнительным образованием в муниципалитетах</a:t>
              </a:r>
              <a:endParaRPr lang="ru-RU" sz="2000" b="1" kern="1200" dirty="0"/>
            </a:p>
          </p:txBody>
        </p:sp>
      </p:grpSp>
      <p:grpSp>
        <p:nvGrpSpPr>
          <p:cNvPr id="36" name="Группа 35"/>
          <p:cNvGrpSpPr/>
          <p:nvPr/>
        </p:nvGrpSpPr>
        <p:grpSpPr>
          <a:xfrm>
            <a:off x="1541579" y="3127632"/>
            <a:ext cx="8918369" cy="939871"/>
            <a:chOff x="1658642" y="322382"/>
            <a:chExt cx="2093444" cy="457941"/>
          </a:xfrm>
        </p:grpSpPr>
        <p:sp>
          <p:nvSpPr>
            <p:cNvPr id="37" name="Скругленный прямоугольник 36"/>
            <p:cNvSpPr/>
            <p:nvPr/>
          </p:nvSpPr>
          <p:spPr>
            <a:xfrm>
              <a:off x="1658642" y="322382"/>
              <a:ext cx="2093444" cy="457941"/>
            </a:xfrm>
            <a:prstGeom prst="roundRect">
              <a:avLst/>
            </a:prstGeom>
            <a:ln>
              <a:solidFill>
                <a:srgbClr val="00CC00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8" name="Скругленный прямоугольник 4"/>
            <p:cNvSpPr/>
            <p:nvPr/>
          </p:nvSpPr>
          <p:spPr>
            <a:xfrm>
              <a:off x="1680997" y="344737"/>
              <a:ext cx="2048734" cy="41323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dirty="0" err="1" smtClean="0"/>
                <a:t>Неориентированность</a:t>
              </a:r>
              <a:r>
                <a:rPr lang="ru-RU" sz="2000" b="1" dirty="0" smtClean="0"/>
                <a:t> учреждений дополнительного образования на социальный заказ </a:t>
              </a:r>
              <a:endParaRPr lang="ru-RU" sz="2000" b="1" kern="1200" dirty="0"/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1943830" y="4428053"/>
            <a:ext cx="81192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 b="1" dirty="0"/>
              <a:t>Недостаточное развитие условий доступности дополнительного образования для детей из сельской местности и детей с ОВЗ</a:t>
            </a:r>
          </a:p>
        </p:txBody>
      </p:sp>
    </p:spTree>
    <p:extLst>
      <p:ext uri="{BB962C8B-B14F-4D97-AF65-F5344CB8AC3E}">
        <p14:creationId xmlns:p14="http://schemas.microsoft.com/office/powerpoint/2010/main" val="3974915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6032F4D-3826-4362-A924-E1ED3AA703A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20BBC1BE-C022-46FC-B60B-8C877F8598C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C01611BA-008D-4F64-8F2F-7B63512696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82"/>
            <a:ext cx="12189768" cy="6857036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C7F34BD4-E510-4AAC-B951-525B48F31521}"/>
              </a:ext>
            </a:extLst>
          </p:cNvPr>
          <p:cNvSpPr txBox="1">
            <a:spLocks/>
          </p:cNvSpPr>
          <p:nvPr/>
        </p:nvSpPr>
        <p:spPr>
          <a:xfrm>
            <a:off x="719401" y="155388"/>
            <a:ext cx="10753195" cy="65451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>
                <a:solidFill>
                  <a:srgbClr val="002060"/>
                </a:solidFill>
              </a:rPr>
              <a:t>  </a:t>
            </a:r>
            <a:r>
              <a:rPr lang="ru-RU"/>
              <a:t/>
            </a:r>
            <a:br>
              <a:rPr lang="ru-RU"/>
            </a:br>
            <a:r>
              <a:rPr lang="ru-RU" sz="2600"/>
              <a:t/>
            </a:r>
            <a:br>
              <a:rPr lang="ru-RU" sz="2600"/>
            </a:br>
            <a:endParaRPr lang="ru-RU" sz="2600" dirty="0"/>
          </a:p>
        </p:txBody>
      </p:sp>
      <p:sp>
        <p:nvSpPr>
          <p:cNvPr id="7" name="Заголовок 1">
            <a:extLst>
              <a:ext uri="{FF2B5EF4-FFF2-40B4-BE49-F238E27FC236}">
                <a16:creationId xmlns="" xmlns:a16="http://schemas.microsoft.com/office/drawing/2014/main" id="{21B1F2CE-BA63-4B12-94BB-702C81B696E5}"/>
              </a:ext>
            </a:extLst>
          </p:cNvPr>
          <p:cNvSpPr txBox="1">
            <a:spLocks/>
          </p:cNvSpPr>
          <p:nvPr/>
        </p:nvSpPr>
        <p:spPr>
          <a:xfrm>
            <a:off x="1524000" y="944941"/>
            <a:ext cx="9144000" cy="1031177"/>
          </a:xfrm>
          <a:prstGeom prst="rect">
            <a:avLst/>
          </a:prstGeom>
        </p:spPr>
        <p:txBody>
          <a:bodyPr vert="horz" lIns="35997" tIns="35997" rIns="35997" bIns="35997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99" b="1" kern="1200">
                <a:solidFill>
                  <a:schemeClr val="accent1">
                    <a:lumMod val="50000"/>
                  </a:schemeClr>
                </a:solidFill>
                <a:effectLst/>
                <a:latin typeface="Calibri" pitchFamily="34" charset="0"/>
                <a:ea typeface="Verdana" pitchFamily="34" charset="0"/>
                <a:cs typeface="Calibri" pitchFamily="34" charset="0"/>
              </a:defRPr>
            </a:lvl1pPr>
          </a:lstStyle>
          <a:p>
            <a:r>
              <a:rPr lang="ru-RU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="" xmlns:a16="http://schemas.microsoft.com/office/drawing/2014/main" id="{1B47C921-3A66-4DCE-9884-5D71A8D16B4B}"/>
              </a:ext>
            </a:extLst>
          </p:cNvPr>
          <p:cNvSpPr txBox="1">
            <a:spLocks/>
          </p:cNvSpPr>
          <p:nvPr/>
        </p:nvSpPr>
        <p:spPr>
          <a:xfrm>
            <a:off x="4964385" y="2743610"/>
            <a:ext cx="4575401" cy="167826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endParaRPr lang="ru-RU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="" xmlns:a16="http://schemas.microsoft.com/office/drawing/2014/main" id="{8F219A2C-6C63-4E63-BB6E-80E0A3331975}"/>
              </a:ext>
            </a:extLst>
          </p:cNvPr>
          <p:cNvSpPr txBox="1">
            <a:spLocks/>
          </p:cNvSpPr>
          <p:nvPr/>
        </p:nvSpPr>
        <p:spPr>
          <a:xfrm>
            <a:off x="2074459" y="2538483"/>
            <a:ext cx="7670041" cy="287967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ЗОНАЛЬНЫЙ ОПОРНЫЙ ЦЕНТР</a:t>
            </a:r>
          </a:p>
          <a:p>
            <a:pPr>
              <a:lnSpc>
                <a:spcPct val="100000"/>
              </a:lnSpc>
            </a:pPr>
            <a:r>
              <a:rPr lang="ru-RU" sz="2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ДОПОЛНИТЕЛЬНОГО ОБРАЗОВАНИЯ ДЕТЕЙ</a:t>
            </a:r>
          </a:p>
          <a:p>
            <a:pPr>
              <a:lnSpc>
                <a:spcPct val="100000"/>
              </a:lnSpc>
            </a:pPr>
            <a:endParaRPr lang="ru-RU" sz="1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 город Армавир</a:t>
            </a:r>
            <a:endPara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Контактные </a:t>
            </a:r>
            <a: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данные: </a:t>
            </a:r>
          </a:p>
          <a:p>
            <a:pPr>
              <a:lnSpc>
                <a:spcPct val="100000"/>
              </a:lnSpc>
            </a:pPr>
            <a: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Муниципальное бюджетное учреждение дополнительного образования Дворец детского и юношеского творчества</a:t>
            </a:r>
          </a:p>
          <a:p>
            <a:pPr>
              <a:lnSpc>
                <a:spcPct val="100000"/>
              </a:lnSpc>
            </a:pPr>
            <a: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Ул. К. Либкнехта, 48, Армавир, Краснодарский край, 352900</a:t>
            </a:r>
          </a:p>
          <a:p>
            <a:pPr>
              <a:lnSpc>
                <a:spcPct val="100000"/>
              </a:lnSpc>
            </a:pPr>
            <a: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Контактный телефон/факс: 8(86137) 3-24-50</a:t>
            </a:r>
          </a:p>
          <a:p>
            <a:pPr>
              <a:lnSpc>
                <a:spcPct val="100000"/>
              </a:lnSpc>
            </a:pPr>
            <a: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Электронная почта образовательной организации: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armdvorets@yandex.ru</a:t>
            </a:r>
            <a:endParaRPr lang="en-US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Сайт образовательной организации: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http://dduyt.ru</a:t>
            </a:r>
            <a:endParaRPr lang="ru-RU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ru-RU" sz="17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ru-RU" sz="1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ru-RU" sz="1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96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>
            <a:extLst>
              <a:ext uri="{FF2B5EF4-FFF2-40B4-BE49-F238E27FC236}">
                <a16:creationId xmlns="" xmlns:a16="http://schemas.microsoft.com/office/drawing/2014/main" id="{BFED50D9-75DB-41DD-85B3-BD8DFA32EAC1}"/>
              </a:ext>
            </a:extLst>
          </p:cNvPr>
          <p:cNvGrpSpPr/>
          <p:nvPr/>
        </p:nvGrpSpPr>
        <p:grpSpPr>
          <a:xfrm>
            <a:off x="0" y="6533329"/>
            <a:ext cx="12192000" cy="337727"/>
            <a:chOff x="0" y="6533329"/>
            <a:chExt cx="12192000" cy="337727"/>
          </a:xfrm>
        </p:grpSpPr>
        <p:sp>
          <p:nvSpPr>
            <p:cNvPr id="7" name="Прямоугольник 6">
              <a:extLst>
                <a:ext uri="{FF2B5EF4-FFF2-40B4-BE49-F238E27FC236}">
                  <a16:creationId xmlns="" xmlns:a16="http://schemas.microsoft.com/office/drawing/2014/main" id="{0E03AC28-10D1-498F-AD4B-2D51DE1CAAB4}"/>
                </a:ext>
              </a:extLst>
            </p:cNvPr>
            <p:cNvSpPr/>
            <p:nvPr/>
          </p:nvSpPr>
          <p:spPr>
            <a:xfrm>
              <a:off x="0" y="6574964"/>
              <a:ext cx="12192000" cy="296092"/>
            </a:xfrm>
            <a:prstGeom prst="rect">
              <a:avLst/>
            </a:prstGeom>
            <a:solidFill>
              <a:srgbClr val="0082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" name="Прямоугольник 11">
              <a:extLst>
                <a:ext uri="{FF2B5EF4-FFF2-40B4-BE49-F238E27FC236}">
                  <a16:creationId xmlns="" xmlns:a16="http://schemas.microsoft.com/office/drawing/2014/main" id="{09C1C666-6ADC-408D-8799-2186B26E3F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818" y="6533329"/>
              <a:ext cx="11782697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500" spc="100" dirty="0">
                  <a:solidFill>
                    <a:schemeClr val="bg1">
                      <a:lumMod val="85000"/>
                    </a:schemeClr>
                  </a:solidFill>
                  <a:latin typeface="Arial" pitchFamily="34" charset="0"/>
                  <a:cs typeface="Arial" pitchFamily="34" charset="0"/>
                </a:rPr>
                <a:t>РЕГИОНАЛЬНЫЙ МОДЕЛЬНЫЙ ЦЕНТР ДОПОЛНИТЕЛЬНОГО ОБРАЗОВАНИЯ ДЕТЕЙ КРАСНОДАРСКОГО КРАЯ</a:t>
              </a: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C9688768-A33D-485F-87AD-6EB7638552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9" b="8267"/>
          <a:stretch/>
        </p:blipFill>
        <p:spPr>
          <a:xfrm>
            <a:off x="169818" y="1885"/>
            <a:ext cx="937871" cy="787009"/>
          </a:xfrm>
          <a:prstGeom prst="hexagon">
            <a:avLst>
              <a:gd name="adj" fmla="val 27888"/>
              <a:gd name="vf" fmla="val 115470"/>
            </a:avLst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31459F02-66E8-47D2-99F6-419AE2BC56B7}"/>
              </a:ext>
            </a:extLst>
          </p:cNvPr>
          <p:cNvSpPr/>
          <p:nvPr/>
        </p:nvSpPr>
        <p:spPr>
          <a:xfrm>
            <a:off x="1410294" y="81997"/>
            <a:ext cx="103048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Заголовок слайда</a:t>
            </a:r>
          </a:p>
        </p:txBody>
      </p:sp>
      <p:sp>
        <p:nvSpPr>
          <p:cNvPr id="11" name="Параллелограмм 10">
            <a:extLst>
              <a:ext uri="{FF2B5EF4-FFF2-40B4-BE49-F238E27FC236}">
                <a16:creationId xmlns="" xmlns:a16="http://schemas.microsoft.com/office/drawing/2014/main" id="{A8E2CED8-4AD9-409C-BB64-BB181F4D6CC5}"/>
              </a:ext>
            </a:extLst>
          </p:cNvPr>
          <p:cNvSpPr/>
          <p:nvPr/>
        </p:nvSpPr>
        <p:spPr>
          <a:xfrm>
            <a:off x="1042740" y="-12677"/>
            <a:ext cx="10909775" cy="787009"/>
          </a:xfrm>
          <a:prstGeom prst="parallelogram">
            <a:avLst>
              <a:gd name="adj" fmla="val 63107"/>
            </a:avLst>
          </a:prstGeom>
          <a:solidFill>
            <a:srgbClr val="00823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15" name="Схема 14"/>
          <p:cNvGraphicFramePr/>
          <p:nvPr>
            <p:extLst>
              <p:ext uri="{D42A27DB-BD31-4B8C-83A1-F6EECF244321}">
                <p14:modId xmlns:p14="http://schemas.microsoft.com/office/powerpoint/2010/main" val="1369673142"/>
              </p:ext>
            </p:extLst>
          </p:nvPr>
        </p:nvGraphicFramePr>
        <p:xfrm>
          <a:off x="327546" y="2872757"/>
          <a:ext cx="11624969" cy="36605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6" name="Прямоугольник 15"/>
          <p:cNvSpPr/>
          <p:nvPr/>
        </p:nvSpPr>
        <p:spPr>
          <a:xfrm>
            <a:off x="423081" y="81997"/>
            <a:ext cx="11136573" cy="7515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                           Территориальная </a:t>
            </a:r>
            <a:r>
              <a:rPr lang="ru-RU" sz="3200" b="1" dirty="0">
                <a:solidFill>
                  <a:schemeClr val="bg1"/>
                </a:solidFill>
              </a:rPr>
              <a:t>зона: «Восточная</a:t>
            </a:r>
            <a:r>
              <a:rPr lang="ru-RU" sz="3200" b="1" dirty="0" smtClean="0">
                <a:solidFill>
                  <a:schemeClr val="bg1"/>
                </a:solidFill>
              </a:rPr>
              <a:t>»</a:t>
            </a:r>
            <a:endParaRPr lang="ru-RU" sz="800" b="1" dirty="0" smtClean="0">
              <a:solidFill>
                <a:schemeClr val="bg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00018" y="601906"/>
            <a:ext cx="11782697" cy="834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/>
            </a:r>
            <a:br>
              <a:rPr lang="ru-RU" sz="2800" b="1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Муниципальное образование: </a:t>
            </a:r>
            <a:r>
              <a:rPr lang="ru-RU" sz="2000" b="1" dirty="0">
                <a:solidFill>
                  <a:schemeClr val="tx1"/>
                </a:solidFill>
              </a:rPr>
              <a:t>город Армавир</a:t>
            </a:r>
            <a:r>
              <a:rPr lang="ru-RU" sz="2000" dirty="0">
                <a:solidFill>
                  <a:schemeClr val="tx1"/>
                </a:solidFill>
              </a:rPr>
              <a:t/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Наименование </a:t>
            </a:r>
            <a:r>
              <a:rPr lang="ru-RU" sz="2000" dirty="0" smtClean="0">
                <a:solidFill>
                  <a:schemeClr val="tx1"/>
                </a:solidFill>
              </a:rPr>
              <a:t>ЗОЦ : </a:t>
            </a:r>
            <a:r>
              <a:rPr lang="ru-RU" sz="2000" b="1" dirty="0" smtClean="0">
                <a:solidFill>
                  <a:schemeClr val="tx1"/>
                </a:solidFill>
              </a:rPr>
              <a:t>муниципальное </a:t>
            </a:r>
            <a:r>
              <a:rPr lang="ru-RU" sz="2000" b="1" dirty="0">
                <a:solidFill>
                  <a:schemeClr val="tx1"/>
                </a:solidFill>
              </a:rPr>
              <a:t>бюджетное учреждение дополнительного образования </a:t>
            </a:r>
            <a:br>
              <a:rPr lang="ru-RU" sz="2000" b="1" dirty="0">
                <a:solidFill>
                  <a:schemeClr val="tx1"/>
                </a:solidFill>
              </a:rPr>
            </a:br>
            <a:r>
              <a:rPr lang="ru-RU" sz="2000" b="1" dirty="0">
                <a:solidFill>
                  <a:schemeClr val="tx1"/>
                </a:solidFill>
              </a:rPr>
              <a:t>Дворец детского и юношеского творчества муниципального образования город Армавир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33" name="Прямоугольник с двумя скругленными соседними углами 32"/>
          <p:cNvSpPr/>
          <p:nvPr/>
        </p:nvSpPr>
        <p:spPr>
          <a:xfrm>
            <a:off x="3095479" y="1831766"/>
            <a:ext cx="6495537" cy="798612"/>
          </a:xfrm>
          <a:prstGeom prst="round2SameRect">
            <a:avLst/>
          </a:prstGeom>
          <a:solidFill>
            <a:srgbClr val="00823B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Муниципальный опорный центр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4" name="Прямоугольник с двумя скругленными соседними углами 33"/>
          <p:cNvSpPr/>
          <p:nvPr/>
        </p:nvSpPr>
        <p:spPr>
          <a:xfrm>
            <a:off x="638753" y="1831766"/>
            <a:ext cx="1413165" cy="813463"/>
          </a:xfrm>
          <a:prstGeom prst="round2SameRect">
            <a:avLst/>
          </a:prstGeom>
          <a:solidFill>
            <a:srgbClr val="00823B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Зональный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 опорный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центр</a:t>
            </a:r>
            <a:endParaRPr lang="ru-RU" b="1" dirty="0">
              <a:solidFill>
                <a:schemeClr val="tx1"/>
              </a:solidFill>
            </a:endParaRPr>
          </a:p>
        </p:txBody>
      </p:sp>
      <p:cxnSp>
        <p:nvCxnSpPr>
          <p:cNvPr id="36" name="Прямая со стрелкой 35"/>
          <p:cNvCxnSpPr/>
          <p:nvPr/>
        </p:nvCxnSpPr>
        <p:spPr>
          <a:xfrm flipH="1">
            <a:off x="1508166" y="2703117"/>
            <a:ext cx="973776" cy="360716"/>
          </a:xfrm>
          <a:prstGeom prst="straightConnector1">
            <a:avLst/>
          </a:prstGeom>
          <a:ln w="38100">
            <a:solidFill>
              <a:srgbClr val="00823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/>
          <p:nvPr/>
        </p:nvCxnSpPr>
        <p:spPr>
          <a:xfrm flipH="1">
            <a:off x="1345334" y="2654875"/>
            <a:ext cx="1" cy="513607"/>
          </a:xfrm>
          <a:prstGeom prst="straightConnector1">
            <a:avLst/>
          </a:prstGeom>
          <a:ln w="38100">
            <a:solidFill>
              <a:srgbClr val="00823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>
            <a:off x="2481942" y="2690868"/>
            <a:ext cx="7588332" cy="24497"/>
          </a:xfrm>
          <a:prstGeom prst="line">
            <a:avLst/>
          </a:prstGeom>
          <a:ln w="38100">
            <a:solidFill>
              <a:srgbClr val="0082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/>
          <p:nvPr/>
        </p:nvCxnSpPr>
        <p:spPr>
          <a:xfrm>
            <a:off x="10077904" y="2731320"/>
            <a:ext cx="989899" cy="360716"/>
          </a:xfrm>
          <a:prstGeom prst="straightConnector1">
            <a:avLst/>
          </a:prstGeom>
          <a:ln w="38100">
            <a:solidFill>
              <a:srgbClr val="00823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/>
          <p:nvPr/>
        </p:nvCxnSpPr>
        <p:spPr>
          <a:xfrm flipH="1">
            <a:off x="2748418" y="2715365"/>
            <a:ext cx="486888" cy="376671"/>
          </a:xfrm>
          <a:prstGeom prst="straightConnector1">
            <a:avLst/>
          </a:prstGeom>
          <a:ln w="38100">
            <a:solidFill>
              <a:srgbClr val="00823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48"/>
          <p:cNvCxnSpPr/>
          <p:nvPr/>
        </p:nvCxnSpPr>
        <p:spPr>
          <a:xfrm flipH="1">
            <a:off x="4061361" y="2715365"/>
            <a:ext cx="354280" cy="376671"/>
          </a:xfrm>
          <a:prstGeom prst="straightConnector1">
            <a:avLst/>
          </a:prstGeom>
          <a:ln w="38100">
            <a:solidFill>
              <a:srgbClr val="00823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 стрелкой 51"/>
          <p:cNvCxnSpPr/>
          <p:nvPr/>
        </p:nvCxnSpPr>
        <p:spPr>
          <a:xfrm>
            <a:off x="5438899" y="2715365"/>
            <a:ext cx="0" cy="437162"/>
          </a:xfrm>
          <a:prstGeom prst="straightConnector1">
            <a:avLst/>
          </a:prstGeom>
          <a:ln w="38100">
            <a:solidFill>
              <a:srgbClr val="00823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/>
          <p:cNvCxnSpPr/>
          <p:nvPr/>
        </p:nvCxnSpPr>
        <p:spPr>
          <a:xfrm>
            <a:off x="6792686" y="2731320"/>
            <a:ext cx="0" cy="421207"/>
          </a:xfrm>
          <a:prstGeom prst="straightConnector1">
            <a:avLst/>
          </a:prstGeom>
          <a:ln w="38100">
            <a:solidFill>
              <a:srgbClr val="00823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 стрелкой 57"/>
          <p:cNvCxnSpPr/>
          <p:nvPr/>
        </p:nvCxnSpPr>
        <p:spPr>
          <a:xfrm>
            <a:off x="8963890" y="2723342"/>
            <a:ext cx="627126" cy="360716"/>
          </a:xfrm>
          <a:prstGeom prst="straightConnector1">
            <a:avLst/>
          </a:prstGeom>
          <a:ln w="38100">
            <a:solidFill>
              <a:srgbClr val="00823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59"/>
          <p:cNvCxnSpPr/>
          <p:nvPr/>
        </p:nvCxnSpPr>
        <p:spPr>
          <a:xfrm>
            <a:off x="8180118" y="2704230"/>
            <a:ext cx="0" cy="398939"/>
          </a:xfrm>
          <a:prstGeom prst="straightConnector1">
            <a:avLst/>
          </a:prstGeom>
          <a:ln w="38100">
            <a:solidFill>
              <a:srgbClr val="00823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9374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>
            <a:extLst>
              <a:ext uri="{FF2B5EF4-FFF2-40B4-BE49-F238E27FC236}">
                <a16:creationId xmlns="" xmlns:a16="http://schemas.microsoft.com/office/drawing/2014/main" id="{BFED50D9-75DB-41DD-85B3-BD8DFA32EAC1}"/>
              </a:ext>
            </a:extLst>
          </p:cNvPr>
          <p:cNvGrpSpPr/>
          <p:nvPr/>
        </p:nvGrpSpPr>
        <p:grpSpPr>
          <a:xfrm>
            <a:off x="0" y="6533329"/>
            <a:ext cx="12192000" cy="337727"/>
            <a:chOff x="0" y="6533329"/>
            <a:chExt cx="12192000" cy="337727"/>
          </a:xfrm>
        </p:grpSpPr>
        <p:sp>
          <p:nvSpPr>
            <p:cNvPr id="7" name="Прямоугольник 6">
              <a:extLst>
                <a:ext uri="{FF2B5EF4-FFF2-40B4-BE49-F238E27FC236}">
                  <a16:creationId xmlns="" xmlns:a16="http://schemas.microsoft.com/office/drawing/2014/main" id="{0E03AC28-10D1-498F-AD4B-2D51DE1CAAB4}"/>
                </a:ext>
              </a:extLst>
            </p:cNvPr>
            <p:cNvSpPr/>
            <p:nvPr/>
          </p:nvSpPr>
          <p:spPr>
            <a:xfrm>
              <a:off x="0" y="6574964"/>
              <a:ext cx="12192000" cy="296092"/>
            </a:xfrm>
            <a:prstGeom prst="rect">
              <a:avLst/>
            </a:prstGeom>
            <a:solidFill>
              <a:srgbClr val="0082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" name="Прямоугольник 11">
              <a:extLst>
                <a:ext uri="{FF2B5EF4-FFF2-40B4-BE49-F238E27FC236}">
                  <a16:creationId xmlns="" xmlns:a16="http://schemas.microsoft.com/office/drawing/2014/main" id="{09C1C666-6ADC-408D-8799-2186B26E3F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818" y="6533329"/>
              <a:ext cx="11782697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500" spc="100" dirty="0">
                  <a:solidFill>
                    <a:schemeClr val="bg1">
                      <a:lumMod val="85000"/>
                    </a:schemeClr>
                  </a:solidFill>
                  <a:latin typeface="Arial" pitchFamily="34" charset="0"/>
                  <a:cs typeface="Arial" pitchFamily="34" charset="0"/>
                </a:rPr>
                <a:t>РЕГИОНАЛЬНЫЙ МОДЕЛЬНЫЙ ЦЕНТР ДОПОЛНИТЕЛЬНОГО ОБРАЗОВАНИЯ ДЕТЕЙ КРАСНОДАРСКОГО КРАЯ</a:t>
              </a: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C9688768-A33D-485F-87AD-6EB7638552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9" b="8267"/>
          <a:stretch/>
        </p:blipFill>
        <p:spPr>
          <a:xfrm>
            <a:off x="169818" y="1885"/>
            <a:ext cx="937871" cy="787009"/>
          </a:xfrm>
          <a:prstGeom prst="hexagon">
            <a:avLst>
              <a:gd name="adj" fmla="val 27888"/>
              <a:gd name="vf" fmla="val 115470"/>
            </a:avLst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31459F02-66E8-47D2-99F6-419AE2BC56B7}"/>
              </a:ext>
            </a:extLst>
          </p:cNvPr>
          <p:cNvSpPr/>
          <p:nvPr/>
        </p:nvSpPr>
        <p:spPr>
          <a:xfrm>
            <a:off x="1410294" y="81997"/>
            <a:ext cx="103048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Заголовок слайда</a:t>
            </a:r>
          </a:p>
        </p:txBody>
      </p:sp>
      <p:sp>
        <p:nvSpPr>
          <p:cNvPr id="11" name="Параллелограмм 10">
            <a:extLst>
              <a:ext uri="{FF2B5EF4-FFF2-40B4-BE49-F238E27FC236}">
                <a16:creationId xmlns="" xmlns:a16="http://schemas.microsoft.com/office/drawing/2014/main" id="{A8E2CED8-4AD9-409C-BB64-BB181F4D6CC5}"/>
              </a:ext>
            </a:extLst>
          </p:cNvPr>
          <p:cNvSpPr/>
          <p:nvPr/>
        </p:nvSpPr>
        <p:spPr>
          <a:xfrm>
            <a:off x="1042740" y="-12677"/>
            <a:ext cx="10909775" cy="787009"/>
          </a:xfrm>
          <a:prstGeom prst="parallelogram">
            <a:avLst>
              <a:gd name="adj" fmla="val 63107"/>
            </a:avLst>
          </a:prstGeom>
          <a:solidFill>
            <a:srgbClr val="00823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23081" y="81997"/>
            <a:ext cx="11136573" cy="7515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                       </a:t>
            </a:r>
            <a:endParaRPr lang="ru-RU" sz="800" b="1" dirty="0" smtClean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78611" y="3124087"/>
            <a:ext cx="11136573" cy="7515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solidFill>
                  <a:schemeClr val="tx1"/>
                </a:solidFill>
              </a:rPr>
              <a:t>ИТОГИ РАБОТЫ ЗОЦ </a:t>
            </a:r>
          </a:p>
          <a:p>
            <a:pPr algn="ctr"/>
            <a:r>
              <a:rPr lang="ru-RU" sz="6600" b="1" dirty="0" smtClean="0">
                <a:solidFill>
                  <a:schemeClr val="tx1"/>
                </a:solidFill>
              </a:rPr>
              <a:t>ЗА ПЕРВОЕ ПОЛУГОДИЕ </a:t>
            </a:r>
          </a:p>
          <a:p>
            <a:pPr algn="ctr"/>
            <a:r>
              <a:rPr lang="ru-RU" sz="6600" b="1" dirty="0" smtClean="0">
                <a:solidFill>
                  <a:schemeClr val="tx1"/>
                </a:solidFill>
              </a:rPr>
              <a:t>2021 ГОДА В РАЗРЕЗЕ ДЕЯТЕЛЬНОСТИ МОЦ</a:t>
            </a:r>
            <a:endParaRPr lang="ru-RU" sz="1600" b="1" dirty="0" smtClean="0">
              <a:solidFill>
                <a:schemeClr val="tx1"/>
              </a:solidFill>
            </a:endParaRPr>
          </a:p>
        </p:txBody>
      </p:sp>
      <p:sp>
        <p:nvSpPr>
          <p:cNvPr id="2" name="AutoShape 2" descr="blob:https://web.whatsapp.com/747a9640-5790-4128-af93-07ce0d5e3ce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646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>
            <a:extLst>
              <a:ext uri="{FF2B5EF4-FFF2-40B4-BE49-F238E27FC236}">
                <a16:creationId xmlns="" xmlns:a16="http://schemas.microsoft.com/office/drawing/2014/main" id="{BFED50D9-75DB-41DD-85B3-BD8DFA32EAC1}"/>
              </a:ext>
            </a:extLst>
          </p:cNvPr>
          <p:cNvGrpSpPr/>
          <p:nvPr/>
        </p:nvGrpSpPr>
        <p:grpSpPr>
          <a:xfrm>
            <a:off x="0" y="6533329"/>
            <a:ext cx="12192000" cy="337727"/>
            <a:chOff x="0" y="6533329"/>
            <a:chExt cx="12192000" cy="337727"/>
          </a:xfrm>
        </p:grpSpPr>
        <p:sp>
          <p:nvSpPr>
            <p:cNvPr id="7" name="Прямоугольник 6">
              <a:extLst>
                <a:ext uri="{FF2B5EF4-FFF2-40B4-BE49-F238E27FC236}">
                  <a16:creationId xmlns="" xmlns:a16="http://schemas.microsoft.com/office/drawing/2014/main" id="{0E03AC28-10D1-498F-AD4B-2D51DE1CAAB4}"/>
                </a:ext>
              </a:extLst>
            </p:cNvPr>
            <p:cNvSpPr/>
            <p:nvPr/>
          </p:nvSpPr>
          <p:spPr>
            <a:xfrm>
              <a:off x="0" y="6574964"/>
              <a:ext cx="12192000" cy="296092"/>
            </a:xfrm>
            <a:prstGeom prst="rect">
              <a:avLst/>
            </a:prstGeom>
            <a:solidFill>
              <a:srgbClr val="0082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" name="Прямоугольник 11">
              <a:extLst>
                <a:ext uri="{FF2B5EF4-FFF2-40B4-BE49-F238E27FC236}">
                  <a16:creationId xmlns="" xmlns:a16="http://schemas.microsoft.com/office/drawing/2014/main" id="{09C1C666-6ADC-408D-8799-2186B26E3F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818" y="6533329"/>
              <a:ext cx="11782697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500" spc="100" dirty="0">
                  <a:solidFill>
                    <a:schemeClr val="bg1">
                      <a:lumMod val="85000"/>
                    </a:schemeClr>
                  </a:solidFill>
                  <a:latin typeface="Arial" pitchFamily="34" charset="0"/>
                  <a:cs typeface="Arial" pitchFamily="34" charset="0"/>
                </a:rPr>
                <a:t>РЕГИОНАЛЬНЫЙ МОДЕЛЬНЫЙ ЦЕНТР ДОПОЛНИТЕЛЬНОГО ОБРАЗОВАНИЯ ДЕТЕЙ КРАСНОДАРСКОГО КРАЯ</a:t>
              </a: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C9688768-A33D-485F-87AD-6EB7638552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9" b="8267"/>
          <a:stretch/>
        </p:blipFill>
        <p:spPr>
          <a:xfrm>
            <a:off x="169818" y="1885"/>
            <a:ext cx="937871" cy="787009"/>
          </a:xfrm>
          <a:prstGeom prst="hexagon">
            <a:avLst>
              <a:gd name="adj" fmla="val 27888"/>
              <a:gd name="vf" fmla="val 115470"/>
            </a:avLst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31459F02-66E8-47D2-99F6-419AE2BC56B7}"/>
              </a:ext>
            </a:extLst>
          </p:cNvPr>
          <p:cNvSpPr/>
          <p:nvPr/>
        </p:nvSpPr>
        <p:spPr>
          <a:xfrm>
            <a:off x="1410294" y="81997"/>
            <a:ext cx="103048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Заголовок слайда</a:t>
            </a:r>
          </a:p>
        </p:txBody>
      </p:sp>
      <p:sp>
        <p:nvSpPr>
          <p:cNvPr id="11" name="Параллелограмм 10">
            <a:extLst>
              <a:ext uri="{FF2B5EF4-FFF2-40B4-BE49-F238E27FC236}">
                <a16:creationId xmlns="" xmlns:a16="http://schemas.microsoft.com/office/drawing/2014/main" id="{A8E2CED8-4AD9-409C-BB64-BB181F4D6CC5}"/>
              </a:ext>
            </a:extLst>
          </p:cNvPr>
          <p:cNvSpPr/>
          <p:nvPr/>
        </p:nvSpPr>
        <p:spPr>
          <a:xfrm>
            <a:off x="1042740" y="-12677"/>
            <a:ext cx="10909775" cy="787009"/>
          </a:xfrm>
          <a:prstGeom prst="parallelogram">
            <a:avLst>
              <a:gd name="adj" fmla="val 63107"/>
            </a:avLst>
          </a:prstGeom>
          <a:solidFill>
            <a:srgbClr val="00823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23081" y="81997"/>
            <a:ext cx="11136573" cy="7515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                           </a:t>
            </a:r>
            <a:endParaRPr lang="ru-RU" sz="800" b="1" dirty="0" smtClean="0">
              <a:solidFill>
                <a:schemeClr val="bg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440477" y="-12677"/>
            <a:ext cx="1011429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Основные показатели муниципальной целевой программы развития дополнительного образования детей муниципального образования  Мостовский район </a:t>
            </a:r>
            <a:b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 первое полугодие 2021 года</a:t>
            </a:r>
            <a:endParaRPr lang="ru-RU" sz="1600" dirty="0">
              <a:solidFill>
                <a:schemeClr val="bg1"/>
              </a:solidFill>
            </a:endParaRPr>
          </a:p>
          <a:p>
            <a:pPr algn="ctr"/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2122495" y="755336"/>
            <a:ext cx="7318388" cy="460903"/>
          </a:xfrm>
          <a:prstGeom prst="roundRect">
            <a:avLst/>
          </a:prstGeom>
          <a:solidFill>
            <a:schemeClr val="bg1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>
              <a:solidFill>
                <a:schemeClr val="tx1"/>
              </a:solidFill>
            </a:endParaRPr>
          </a:p>
        </p:txBody>
      </p:sp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4220726005"/>
              </p:ext>
            </p:extLst>
          </p:nvPr>
        </p:nvGraphicFramePr>
        <p:xfrm>
          <a:off x="846162" y="601494"/>
          <a:ext cx="10197088" cy="3262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Скругленный прямоугольник 16"/>
          <p:cNvSpPr/>
          <p:nvPr/>
        </p:nvSpPr>
        <p:spPr>
          <a:xfrm>
            <a:off x="627158" y="3864119"/>
            <a:ext cx="5159494" cy="2469344"/>
          </a:xfrm>
          <a:prstGeom prst="roundRect">
            <a:avLst/>
          </a:prstGeom>
          <a:solidFill>
            <a:srgbClr val="00823B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ДОСТИЖЕНИЯ:</a:t>
            </a:r>
          </a:p>
          <a:p>
            <a:pPr>
              <a:buFont typeface="Wingdings" pitchFamily="2" charset="2"/>
              <a:buChar char="ü"/>
            </a:pPr>
            <a:r>
              <a:rPr lang="ru-RU" sz="1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Проведен семинар с руководителями ОДО по разработке и внедрению  </a:t>
            </a:r>
            <a:r>
              <a:rPr lang="ru-RU" sz="16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разноуровневых</a:t>
            </a:r>
            <a:r>
              <a:rPr lang="ru-RU" sz="1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программ дополнительного образования;</a:t>
            </a:r>
          </a:p>
          <a:p>
            <a:pPr>
              <a:buFont typeface="Wingdings" pitchFamily="2" charset="2"/>
              <a:buChar char="ü"/>
            </a:pPr>
            <a:r>
              <a:rPr lang="ru-RU" sz="1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Проведен семинара «Организация летней кампании»;</a:t>
            </a:r>
          </a:p>
          <a:p>
            <a:pPr>
              <a:buFont typeface="Wingdings" pitchFamily="2" charset="2"/>
              <a:buChar char="ü"/>
            </a:pPr>
            <a:r>
              <a:rPr lang="ru-RU" sz="1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Проводится мониторинг и анализ наполняемости, а также регулярного обновляется информации в АИС «Навигатор» с целью контроля качества предоставляемых услуг</a:t>
            </a:r>
            <a:r>
              <a:rPr lang="ru-RU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471748" y="3864119"/>
            <a:ext cx="5159494" cy="2469344"/>
          </a:xfrm>
          <a:prstGeom prst="roundRect">
            <a:avLst/>
          </a:prstGeom>
          <a:solidFill>
            <a:srgbClr val="00823B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ПРОБЛЕМЫ :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28600" indent="-228600" algn="just">
              <a:buFont typeface="Wingdings" pitchFamily="2" charset="2"/>
              <a:buChar char="ü"/>
            </a:pPr>
            <a:r>
              <a:rPr lang="ru-RU" sz="1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учреждение дополнительного образования в некоторых сельских поселениях ;</a:t>
            </a:r>
          </a:p>
          <a:p>
            <a:pPr marL="228600" indent="-228600" algn="just">
              <a:buFont typeface="Wingdings" pitchFamily="2" charset="2"/>
              <a:buChar char="ü"/>
            </a:pPr>
            <a:r>
              <a:rPr lang="ru-RU" sz="1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Требуется укрепление материально-технической базы;</a:t>
            </a:r>
          </a:p>
          <a:p>
            <a:pPr marL="228600" indent="-228600" algn="just">
              <a:buFont typeface="Wingdings" pitchFamily="2" charset="2"/>
              <a:buChar char="ü"/>
            </a:pPr>
            <a:r>
              <a:rPr lang="ru-RU" sz="1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Требуется обновление дополнительных общеобразовательные программы соответствующих запросу общества.</a:t>
            </a:r>
          </a:p>
        </p:txBody>
      </p:sp>
    </p:spTree>
    <p:extLst>
      <p:ext uri="{BB962C8B-B14F-4D97-AF65-F5344CB8AC3E}">
        <p14:creationId xmlns:p14="http://schemas.microsoft.com/office/powerpoint/2010/main" val="159931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>
            <a:extLst>
              <a:ext uri="{FF2B5EF4-FFF2-40B4-BE49-F238E27FC236}">
                <a16:creationId xmlns="" xmlns:a16="http://schemas.microsoft.com/office/drawing/2014/main" id="{BFED50D9-75DB-41DD-85B3-BD8DFA32EAC1}"/>
              </a:ext>
            </a:extLst>
          </p:cNvPr>
          <p:cNvGrpSpPr/>
          <p:nvPr/>
        </p:nvGrpSpPr>
        <p:grpSpPr>
          <a:xfrm>
            <a:off x="0" y="6533329"/>
            <a:ext cx="12192000" cy="337727"/>
            <a:chOff x="0" y="6533329"/>
            <a:chExt cx="12192000" cy="337727"/>
          </a:xfrm>
        </p:grpSpPr>
        <p:sp>
          <p:nvSpPr>
            <p:cNvPr id="7" name="Прямоугольник 6">
              <a:extLst>
                <a:ext uri="{FF2B5EF4-FFF2-40B4-BE49-F238E27FC236}">
                  <a16:creationId xmlns="" xmlns:a16="http://schemas.microsoft.com/office/drawing/2014/main" id="{0E03AC28-10D1-498F-AD4B-2D51DE1CAAB4}"/>
                </a:ext>
              </a:extLst>
            </p:cNvPr>
            <p:cNvSpPr/>
            <p:nvPr/>
          </p:nvSpPr>
          <p:spPr>
            <a:xfrm>
              <a:off x="0" y="6574964"/>
              <a:ext cx="12192000" cy="296092"/>
            </a:xfrm>
            <a:prstGeom prst="rect">
              <a:avLst/>
            </a:prstGeom>
            <a:solidFill>
              <a:srgbClr val="0082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" name="Прямоугольник 11">
              <a:extLst>
                <a:ext uri="{FF2B5EF4-FFF2-40B4-BE49-F238E27FC236}">
                  <a16:creationId xmlns="" xmlns:a16="http://schemas.microsoft.com/office/drawing/2014/main" id="{09C1C666-6ADC-408D-8799-2186B26E3F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818" y="6533329"/>
              <a:ext cx="11782697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500" spc="100" dirty="0">
                  <a:solidFill>
                    <a:schemeClr val="bg1">
                      <a:lumMod val="85000"/>
                    </a:schemeClr>
                  </a:solidFill>
                  <a:latin typeface="Arial" pitchFamily="34" charset="0"/>
                  <a:cs typeface="Arial" pitchFamily="34" charset="0"/>
                </a:rPr>
                <a:t>РЕГИОНАЛЬНЫЙ МОДЕЛЬНЫЙ ЦЕНТР ДОПОЛНИТЕЛЬНОГО ОБРАЗОВАНИЯ ДЕТЕЙ КРАСНОДАРСКОГО КРАЯ</a:t>
              </a: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C9688768-A33D-485F-87AD-6EB7638552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9" b="8267"/>
          <a:stretch/>
        </p:blipFill>
        <p:spPr>
          <a:xfrm>
            <a:off x="169818" y="1885"/>
            <a:ext cx="937871" cy="787009"/>
          </a:xfrm>
          <a:prstGeom prst="hexagon">
            <a:avLst>
              <a:gd name="adj" fmla="val 27888"/>
              <a:gd name="vf" fmla="val 115470"/>
            </a:avLst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31459F02-66E8-47D2-99F6-419AE2BC56B7}"/>
              </a:ext>
            </a:extLst>
          </p:cNvPr>
          <p:cNvSpPr/>
          <p:nvPr/>
        </p:nvSpPr>
        <p:spPr>
          <a:xfrm>
            <a:off x="1410294" y="81997"/>
            <a:ext cx="103048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Заголовок слайда</a:t>
            </a:r>
          </a:p>
        </p:txBody>
      </p:sp>
      <p:sp>
        <p:nvSpPr>
          <p:cNvPr id="11" name="Параллелограмм 10">
            <a:extLst>
              <a:ext uri="{FF2B5EF4-FFF2-40B4-BE49-F238E27FC236}">
                <a16:creationId xmlns="" xmlns:a16="http://schemas.microsoft.com/office/drawing/2014/main" id="{A8E2CED8-4AD9-409C-BB64-BB181F4D6CC5}"/>
              </a:ext>
            </a:extLst>
          </p:cNvPr>
          <p:cNvSpPr/>
          <p:nvPr/>
        </p:nvSpPr>
        <p:spPr>
          <a:xfrm>
            <a:off x="1042740" y="-12677"/>
            <a:ext cx="10909775" cy="787009"/>
          </a:xfrm>
          <a:prstGeom prst="parallelogram">
            <a:avLst>
              <a:gd name="adj" fmla="val 63107"/>
            </a:avLst>
          </a:prstGeom>
          <a:solidFill>
            <a:srgbClr val="00823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23081" y="81997"/>
            <a:ext cx="11136573" cy="7515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                           </a:t>
            </a:r>
            <a:endParaRPr lang="ru-RU" sz="800" b="1" dirty="0" smtClean="0">
              <a:solidFill>
                <a:schemeClr val="bg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410293" y="36585"/>
            <a:ext cx="101142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МОЦ </a:t>
            </a:r>
            <a:r>
              <a:rPr lang="ru-RU" sz="4000" b="1" dirty="0" err="1" smtClean="0">
                <a:solidFill>
                  <a:schemeClr val="bg1"/>
                </a:solidFill>
              </a:rPr>
              <a:t>Белореченский</a:t>
            </a:r>
            <a:r>
              <a:rPr lang="ru-RU" sz="4000" b="1" dirty="0" smtClean="0">
                <a:solidFill>
                  <a:schemeClr val="bg1"/>
                </a:solidFill>
              </a:rPr>
              <a:t> район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2122495" y="755336"/>
            <a:ext cx="7318388" cy="460903"/>
          </a:xfrm>
          <a:prstGeom prst="roundRect">
            <a:avLst/>
          </a:prstGeom>
          <a:solidFill>
            <a:schemeClr val="bg1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>
              <a:solidFill>
                <a:schemeClr val="tx1"/>
              </a:solidFill>
            </a:endParaRPr>
          </a:p>
        </p:txBody>
      </p:sp>
      <p:graphicFrame>
        <p:nvGraphicFramePr>
          <p:cNvPr id="16" name="Диаграмма 15"/>
          <p:cNvGraphicFramePr/>
          <p:nvPr/>
        </p:nvGraphicFramePr>
        <p:xfrm>
          <a:off x="1026542" y="836762"/>
          <a:ext cx="10118786" cy="32866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Параллелограмм 16">
            <a:extLst>
              <a:ext uri="{FF2B5EF4-FFF2-40B4-BE49-F238E27FC236}">
                <a16:creationId xmlns="" xmlns:a16="http://schemas.microsoft.com/office/drawing/2014/main" id="{A8E2CED8-4AD9-409C-BB64-BB181F4D6CC5}"/>
              </a:ext>
            </a:extLst>
          </p:cNvPr>
          <p:cNvSpPr/>
          <p:nvPr/>
        </p:nvSpPr>
        <p:spPr>
          <a:xfrm>
            <a:off x="1016861" y="0"/>
            <a:ext cx="10909775" cy="787009"/>
          </a:xfrm>
          <a:prstGeom prst="parallelogram">
            <a:avLst>
              <a:gd name="adj" fmla="val 63107"/>
            </a:avLst>
          </a:prstGeom>
          <a:solidFill>
            <a:srgbClr val="00823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Основные показатели муниципальной целевой программы развития дополнительного образования детей муниципального образования 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Белореченский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район </a:t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за первое полугодие 2021 года</a:t>
            </a:r>
            <a:endParaRPr lang="ru-RU" sz="1600" dirty="0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27158" y="3864119"/>
            <a:ext cx="5159494" cy="2469344"/>
          </a:xfrm>
          <a:prstGeom prst="roundRect">
            <a:avLst/>
          </a:prstGeom>
          <a:solidFill>
            <a:srgbClr val="00823B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ДОСТИЖЕНИЯ: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Проведены коллективные и индивидуальные консультации по вопросам работы АИС «Навигатор»;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Проведен семинар для спортивных школ с целью оказания содействия по наполнению муниципального сегмента регионального навигатора программами спорт подготовки;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Проведено совещание с ОДО, оказана методическая и консультативная помощь по внедрению ПФДО.</a:t>
            </a:r>
            <a:endParaRPr lang="ru-RU" sz="16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439668" y="3864119"/>
            <a:ext cx="5159494" cy="2469344"/>
          </a:xfrm>
          <a:prstGeom prst="roundRect">
            <a:avLst/>
          </a:prstGeom>
          <a:solidFill>
            <a:srgbClr val="00823B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ПРОБЛЕМЫ :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28600" indent="-228600" algn="just">
              <a:buFont typeface="Wingdings" pitchFamily="2" charset="2"/>
              <a:buChar char="ü"/>
            </a:pPr>
            <a:r>
              <a:rPr lang="ru-RU" sz="1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Требуется укрепление материально-технической базы;</a:t>
            </a:r>
          </a:p>
          <a:p>
            <a:pPr marL="228600" indent="-228600" algn="just">
              <a:buFont typeface="Wingdings" pitchFamily="2" charset="2"/>
              <a:buChar char="ü"/>
            </a:pPr>
            <a:r>
              <a:rPr lang="ru-RU" sz="1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Обновление кадрового состава педагогических работников ;</a:t>
            </a:r>
          </a:p>
        </p:txBody>
      </p:sp>
    </p:spTree>
    <p:extLst>
      <p:ext uri="{BB962C8B-B14F-4D97-AF65-F5344CB8AC3E}">
        <p14:creationId xmlns:p14="http://schemas.microsoft.com/office/powerpoint/2010/main" val="2601760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>
            <a:extLst>
              <a:ext uri="{FF2B5EF4-FFF2-40B4-BE49-F238E27FC236}">
                <a16:creationId xmlns="" xmlns:a16="http://schemas.microsoft.com/office/drawing/2014/main" id="{BFED50D9-75DB-41DD-85B3-BD8DFA32EAC1}"/>
              </a:ext>
            </a:extLst>
          </p:cNvPr>
          <p:cNvGrpSpPr/>
          <p:nvPr/>
        </p:nvGrpSpPr>
        <p:grpSpPr>
          <a:xfrm>
            <a:off x="0" y="6533329"/>
            <a:ext cx="12192000" cy="337727"/>
            <a:chOff x="0" y="6533329"/>
            <a:chExt cx="12192000" cy="337727"/>
          </a:xfrm>
        </p:grpSpPr>
        <p:sp>
          <p:nvSpPr>
            <p:cNvPr id="7" name="Прямоугольник 6">
              <a:extLst>
                <a:ext uri="{FF2B5EF4-FFF2-40B4-BE49-F238E27FC236}">
                  <a16:creationId xmlns="" xmlns:a16="http://schemas.microsoft.com/office/drawing/2014/main" id="{0E03AC28-10D1-498F-AD4B-2D51DE1CAAB4}"/>
                </a:ext>
              </a:extLst>
            </p:cNvPr>
            <p:cNvSpPr/>
            <p:nvPr/>
          </p:nvSpPr>
          <p:spPr>
            <a:xfrm>
              <a:off x="0" y="6574964"/>
              <a:ext cx="12192000" cy="296092"/>
            </a:xfrm>
            <a:prstGeom prst="rect">
              <a:avLst/>
            </a:prstGeom>
            <a:solidFill>
              <a:srgbClr val="0082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" name="Прямоугольник 11">
              <a:extLst>
                <a:ext uri="{FF2B5EF4-FFF2-40B4-BE49-F238E27FC236}">
                  <a16:creationId xmlns="" xmlns:a16="http://schemas.microsoft.com/office/drawing/2014/main" id="{09C1C666-6ADC-408D-8799-2186B26E3F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818" y="6533329"/>
              <a:ext cx="11782697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500" spc="100" dirty="0">
                  <a:solidFill>
                    <a:schemeClr val="bg1">
                      <a:lumMod val="85000"/>
                    </a:schemeClr>
                  </a:solidFill>
                  <a:latin typeface="Arial" pitchFamily="34" charset="0"/>
                  <a:cs typeface="Arial" pitchFamily="34" charset="0"/>
                </a:rPr>
                <a:t>РЕГИОНАЛЬНЫЙ МОДЕЛЬНЫЙ ЦЕНТР ДОПОЛНИТЕЛЬНОГО ОБРАЗОВАНИЯ ДЕТЕЙ КРАСНОДАРСКОГО КРАЯ</a:t>
              </a: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C9688768-A33D-485F-87AD-6EB7638552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9" b="8267"/>
          <a:stretch/>
        </p:blipFill>
        <p:spPr>
          <a:xfrm>
            <a:off x="169818" y="1885"/>
            <a:ext cx="937871" cy="787009"/>
          </a:xfrm>
          <a:prstGeom prst="hexagon">
            <a:avLst>
              <a:gd name="adj" fmla="val 27888"/>
              <a:gd name="vf" fmla="val 115470"/>
            </a:avLst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31459F02-66E8-47D2-99F6-419AE2BC56B7}"/>
              </a:ext>
            </a:extLst>
          </p:cNvPr>
          <p:cNvSpPr/>
          <p:nvPr/>
        </p:nvSpPr>
        <p:spPr>
          <a:xfrm>
            <a:off x="1410294" y="81997"/>
            <a:ext cx="103048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Заголовок слайда</a:t>
            </a:r>
          </a:p>
        </p:txBody>
      </p:sp>
      <p:sp>
        <p:nvSpPr>
          <p:cNvPr id="11" name="Параллелограмм 10">
            <a:extLst>
              <a:ext uri="{FF2B5EF4-FFF2-40B4-BE49-F238E27FC236}">
                <a16:creationId xmlns="" xmlns:a16="http://schemas.microsoft.com/office/drawing/2014/main" id="{A8E2CED8-4AD9-409C-BB64-BB181F4D6CC5}"/>
              </a:ext>
            </a:extLst>
          </p:cNvPr>
          <p:cNvSpPr/>
          <p:nvPr/>
        </p:nvSpPr>
        <p:spPr>
          <a:xfrm>
            <a:off x="1042740" y="-12677"/>
            <a:ext cx="10909775" cy="787009"/>
          </a:xfrm>
          <a:prstGeom prst="parallelogram">
            <a:avLst>
              <a:gd name="adj" fmla="val 63107"/>
            </a:avLst>
          </a:prstGeom>
          <a:solidFill>
            <a:srgbClr val="00823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23081" y="81997"/>
            <a:ext cx="11136573" cy="7515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                           </a:t>
            </a:r>
            <a:endParaRPr lang="ru-RU" sz="800" b="1" dirty="0" smtClean="0">
              <a:solidFill>
                <a:schemeClr val="bg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410293" y="36585"/>
            <a:ext cx="101142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2122495" y="755336"/>
            <a:ext cx="7318388" cy="460903"/>
          </a:xfrm>
          <a:prstGeom prst="roundRect">
            <a:avLst/>
          </a:prstGeom>
          <a:solidFill>
            <a:schemeClr val="bg1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>
              <a:solidFill>
                <a:schemeClr val="tx1"/>
              </a:solidFill>
            </a:endParaRP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4073126452"/>
              </p:ext>
            </p:extLst>
          </p:nvPr>
        </p:nvGraphicFramePr>
        <p:xfrm>
          <a:off x="1042740" y="833506"/>
          <a:ext cx="10041149" cy="2829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Параллелограмм 16">
            <a:extLst>
              <a:ext uri="{FF2B5EF4-FFF2-40B4-BE49-F238E27FC236}">
                <a16:creationId xmlns="" xmlns:a16="http://schemas.microsoft.com/office/drawing/2014/main" id="{A8E2CED8-4AD9-409C-BB64-BB181F4D6CC5}"/>
              </a:ext>
            </a:extLst>
          </p:cNvPr>
          <p:cNvSpPr/>
          <p:nvPr/>
        </p:nvSpPr>
        <p:spPr>
          <a:xfrm>
            <a:off x="1016861" y="0"/>
            <a:ext cx="10909775" cy="787009"/>
          </a:xfrm>
          <a:prstGeom prst="parallelogram">
            <a:avLst>
              <a:gd name="adj" fmla="val 63107"/>
            </a:avLst>
          </a:prstGeom>
          <a:solidFill>
            <a:srgbClr val="00823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Основные показатели муниципальной целевой программы развития дополнительного образования детей муниципального образования 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Новокубанский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район </a:t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за первое полугодие 2021 года</a:t>
            </a:r>
            <a:endParaRPr lang="ru-RU" sz="1600" dirty="0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27158" y="3864119"/>
            <a:ext cx="5159494" cy="2469344"/>
          </a:xfrm>
          <a:prstGeom prst="roundRect">
            <a:avLst/>
          </a:prstGeom>
          <a:solidFill>
            <a:srgbClr val="00823B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ДОСТИЖЕНИЯ: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Проведение информационно-разъяснительной кампании по внедрению ПФДО в МО </a:t>
            </a:r>
            <a:r>
              <a:rPr lang="ru-RU" sz="16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Новокубанский</a:t>
            </a:r>
            <a:r>
              <a:rPr lang="ru-RU" sz="1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район для учреждений дополнительного образования;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Проведены обучающие семинары в режиме видеоконференцсвязи с образовательными организациями по организации работы  АИС «Навигатор».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471748" y="3827253"/>
            <a:ext cx="5159494" cy="2469344"/>
          </a:xfrm>
          <a:prstGeom prst="roundRect">
            <a:avLst/>
          </a:prstGeom>
          <a:solidFill>
            <a:srgbClr val="00823B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ПРОБЛЕМЫ: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28600" indent="-228600" algn="just">
              <a:buFont typeface="Wingdings" pitchFamily="2" charset="2"/>
              <a:buChar char="ü"/>
            </a:pPr>
            <a:r>
              <a:rPr lang="ru-RU" sz="1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Требуется укрепление материально-технической базы;</a:t>
            </a:r>
          </a:p>
          <a:p>
            <a:pPr marL="228600" indent="-228600" algn="just">
              <a:buFont typeface="Wingdings" pitchFamily="2" charset="2"/>
              <a:buChar char="ü"/>
            </a:pPr>
            <a:r>
              <a:rPr lang="ru-RU" sz="1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Требуется обновление дополнительных общеобразовательных программ соответствующих запросу социума.</a:t>
            </a:r>
          </a:p>
        </p:txBody>
      </p:sp>
    </p:spTree>
    <p:extLst>
      <p:ext uri="{BB962C8B-B14F-4D97-AF65-F5344CB8AC3E}">
        <p14:creationId xmlns:p14="http://schemas.microsoft.com/office/powerpoint/2010/main" val="1453083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>
            <a:extLst>
              <a:ext uri="{FF2B5EF4-FFF2-40B4-BE49-F238E27FC236}">
                <a16:creationId xmlns="" xmlns:a16="http://schemas.microsoft.com/office/drawing/2014/main" id="{BFED50D9-75DB-41DD-85B3-BD8DFA32EAC1}"/>
              </a:ext>
            </a:extLst>
          </p:cNvPr>
          <p:cNvGrpSpPr/>
          <p:nvPr/>
        </p:nvGrpSpPr>
        <p:grpSpPr>
          <a:xfrm>
            <a:off x="0" y="6533329"/>
            <a:ext cx="12192000" cy="337727"/>
            <a:chOff x="0" y="6533329"/>
            <a:chExt cx="12192000" cy="337727"/>
          </a:xfrm>
        </p:grpSpPr>
        <p:sp>
          <p:nvSpPr>
            <p:cNvPr id="7" name="Прямоугольник 6">
              <a:extLst>
                <a:ext uri="{FF2B5EF4-FFF2-40B4-BE49-F238E27FC236}">
                  <a16:creationId xmlns="" xmlns:a16="http://schemas.microsoft.com/office/drawing/2014/main" id="{0E03AC28-10D1-498F-AD4B-2D51DE1CAAB4}"/>
                </a:ext>
              </a:extLst>
            </p:cNvPr>
            <p:cNvSpPr/>
            <p:nvPr/>
          </p:nvSpPr>
          <p:spPr>
            <a:xfrm>
              <a:off x="0" y="6574964"/>
              <a:ext cx="12192000" cy="296092"/>
            </a:xfrm>
            <a:prstGeom prst="rect">
              <a:avLst/>
            </a:prstGeom>
            <a:solidFill>
              <a:srgbClr val="0082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" name="Прямоугольник 11">
              <a:extLst>
                <a:ext uri="{FF2B5EF4-FFF2-40B4-BE49-F238E27FC236}">
                  <a16:creationId xmlns="" xmlns:a16="http://schemas.microsoft.com/office/drawing/2014/main" id="{09C1C666-6ADC-408D-8799-2186B26E3F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818" y="6533329"/>
              <a:ext cx="11782697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500" spc="100" dirty="0">
                  <a:solidFill>
                    <a:schemeClr val="bg1">
                      <a:lumMod val="85000"/>
                    </a:schemeClr>
                  </a:solidFill>
                  <a:latin typeface="Arial" pitchFamily="34" charset="0"/>
                  <a:cs typeface="Arial" pitchFamily="34" charset="0"/>
                </a:rPr>
                <a:t>РЕГИОНАЛЬНЫЙ МОДЕЛЬНЫЙ ЦЕНТР ДОПОЛНИТЕЛЬНОГО ОБРАЗОВАНИЯ ДЕТЕЙ КРАСНОДАРСКОГО КРАЯ</a:t>
              </a: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C9688768-A33D-485F-87AD-6EB7638552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9" b="8267"/>
          <a:stretch/>
        </p:blipFill>
        <p:spPr>
          <a:xfrm>
            <a:off x="169818" y="1885"/>
            <a:ext cx="937871" cy="787009"/>
          </a:xfrm>
          <a:prstGeom prst="hexagon">
            <a:avLst>
              <a:gd name="adj" fmla="val 27888"/>
              <a:gd name="vf" fmla="val 115470"/>
            </a:avLst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31459F02-66E8-47D2-99F6-419AE2BC56B7}"/>
              </a:ext>
            </a:extLst>
          </p:cNvPr>
          <p:cNvSpPr/>
          <p:nvPr/>
        </p:nvSpPr>
        <p:spPr>
          <a:xfrm>
            <a:off x="1410294" y="81997"/>
            <a:ext cx="103048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Заголовок слайда</a:t>
            </a:r>
          </a:p>
        </p:txBody>
      </p:sp>
      <p:sp>
        <p:nvSpPr>
          <p:cNvPr id="11" name="Параллелограмм 10">
            <a:extLst>
              <a:ext uri="{FF2B5EF4-FFF2-40B4-BE49-F238E27FC236}">
                <a16:creationId xmlns="" xmlns:a16="http://schemas.microsoft.com/office/drawing/2014/main" id="{A8E2CED8-4AD9-409C-BB64-BB181F4D6CC5}"/>
              </a:ext>
            </a:extLst>
          </p:cNvPr>
          <p:cNvSpPr/>
          <p:nvPr/>
        </p:nvSpPr>
        <p:spPr>
          <a:xfrm>
            <a:off x="1042740" y="-12677"/>
            <a:ext cx="10909775" cy="787009"/>
          </a:xfrm>
          <a:prstGeom prst="parallelogram">
            <a:avLst>
              <a:gd name="adj" fmla="val 63107"/>
            </a:avLst>
          </a:prstGeom>
          <a:solidFill>
            <a:srgbClr val="00823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23081" y="81997"/>
            <a:ext cx="11136573" cy="7515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                           </a:t>
            </a:r>
            <a:endParaRPr lang="ru-RU" sz="800" b="1" dirty="0" smtClean="0">
              <a:solidFill>
                <a:schemeClr val="bg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410293" y="36585"/>
            <a:ext cx="101142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МОЦ </a:t>
            </a:r>
            <a:r>
              <a:rPr lang="ru-RU" sz="4000" b="1" dirty="0" err="1" smtClean="0">
                <a:solidFill>
                  <a:schemeClr val="bg1"/>
                </a:solidFill>
              </a:rPr>
              <a:t>Курганинский</a:t>
            </a:r>
            <a:r>
              <a:rPr lang="ru-RU" sz="4000" b="1" dirty="0" smtClean="0">
                <a:solidFill>
                  <a:schemeClr val="bg1"/>
                </a:solidFill>
              </a:rPr>
              <a:t> район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7" name="Параллелограмм 16">
            <a:extLst>
              <a:ext uri="{FF2B5EF4-FFF2-40B4-BE49-F238E27FC236}">
                <a16:creationId xmlns="" xmlns:a16="http://schemas.microsoft.com/office/drawing/2014/main" id="{A8E2CED8-4AD9-409C-BB64-BB181F4D6CC5}"/>
              </a:ext>
            </a:extLst>
          </p:cNvPr>
          <p:cNvSpPr/>
          <p:nvPr/>
        </p:nvSpPr>
        <p:spPr>
          <a:xfrm>
            <a:off x="1016861" y="0"/>
            <a:ext cx="10909775" cy="787009"/>
          </a:xfrm>
          <a:prstGeom prst="parallelogram">
            <a:avLst>
              <a:gd name="adj" fmla="val 63107"/>
            </a:avLst>
          </a:prstGeom>
          <a:solidFill>
            <a:srgbClr val="00823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Основные показатели муниципальной целевой программы развития дополнительного образования детей муниципального образования 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Курганинский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район </a:t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за первое полугодие 2021 года</a:t>
            </a:r>
            <a:endParaRPr lang="ru-RU" sz="1600" dirty="0"/>
          </a:p>
        </p:txBody>
      </p:sp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4202275841"/>
              </p:ext>
            </p:extLst>
          </p:nvPr>
        </p:nvGraphicFramePr>
        <p:xfrm>
          <a:off x="1743973" y="482107"/>
          <a:ext cx="8704053" cy="3502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0" name="Скругленный прямоугольник 19"/>
          <p:cNvSpPr/>
          <p:nvPr/>
        </p:nvSpPr>
        <p:spPr>
          <a:xfrm>
            <a:off x="627158" y="3864119"/>
            <a:ext cx="5159494" cy="2469344"/>
          </a:xfrm>
          <a:prstGeom prst="roundRect">
            <a:avLst/>
          </a:prstGeom>
          <a:solidFill>
            <a:srgbClr val="00823B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ДОСТИЖЕНИЯ: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Разработаны методические рекомендации «Электронный кейс педагога» для работников сферы дополнительного образования;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Проведен муниципальный конкурс методических разработок «Электронный методический кейс педагогических работников дополнительного образования 2021»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МОЦ  организовано регулярное проведение семинаров для учреждений в которых реализуются дополнительные общеобразовательные </a:t>
            </a:r>
            <a:r>
              <a:rPr lang="ru-RU" sz="1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программы</a:t>
            </a:r>
            <a:r>
              <a:rPr lang="ru-RU" sz="1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6365098" y="3864119"/>
            <a:ext cx="5159494" cy="2469344"/>
          </a:xfrm>
          <a:prstGeom prst="roundRect">
            <a:avLst/>
          </a:prstGeom>
          <a:solidFill>
            <a:srgbClr val="00823B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ПРОБЛЕМЫ: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28600" indent="-228600" algn="just">
              <a:buFont typeface="Wingdings" pitchFamily="2" charset="2"/>
              <a:buChar char="ü"/>
            </a:pPr>
            <a:r>
              <a:rPr lang="ru-RU" sz="1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Укрепление материально-технической базы;</a:t>
            </a:r>
          </a:p>
          <a:p>
            <a:pPr marL="228600" indent="-228600" algn="just">
              <a:buFont typeface="Wingdings" pitchFamily="2" charset="2"/>
              <a:buChar char="ü"/>
            </a:pPr>
            <a:r>
              <a:rPr lang="ru-RU" sz="1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Обновление кадрового состава педагогических работников технической и естественно-научной направленностей;</a:t>
            </a:r>
          </a:p>
          <a:p>
            <a:pPr marL="228600" indent="-228600" algn="just">
              <a:buFont typeface="Wingdings" pitchFamily="2" charset="2"/>
              <a:buChar char="ü"/>
            </a:pPr>
            <a:r>
              <a:rPr lang="ru-RU" sz="1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Учреждения отрасли «Физическая культура и спорт» отказались регистрировать обучающихся в АИС «Навигатор»</a:t>
            </a:r>
            <a:endParaRPr lang="ru-RU" sz="14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9578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>
            <a:extLst>
              <a:ext uri="{FF2B5EF4-FFF2-40B4-BE49-F238E27FC236}">
                <a16:creationId xmlns="" xmlns:a16="http://schemas.microsoft.com/office/drawing/2014/main" id="{BFED50D9-75DB-41DD-85B3-BD8DFA32EAC1}"/>
              </a:ext>
            </a:extLst>
          </p:cNvPr>
          <p:cNvGrpSpPr/>
          <p:nvPr/>
        </p:nvGrpSpPr>
        <p:grpSpPr>
          <a:xfrm>
            <a:off x="0" y="6533329"/>
            <a:ext cx="12192000" cy="337727"/>
            <a:chOff x="0" y="6533329"/>
            <a:chExt cx="12192000" cy="337727"/>
          </a:xfrm>
        </p:grpSpPr>
        <p:sp>
          <p:nvSpPr>
            <p:cNvPr id="7" name="Прямоугольник 6">
              <a:extLst>
                <a:ext uri="{FF2B5EF4-FFF2-40B4-BE49-F238E27FC236}">
                  <a16:creationId xmlns="" xmlns:a16="http://schemas.microsoft.com/office/drawing/2014/main" id="{0E03AC28-10D1-498F-AD4B-2D51DE1CAAB4}"/>
                </a:ext>
              </a:extLst>
            </p:cNvPr>
            <p:cNvSpPr/>
            <p:nvPr/>
          </p:nvSpPr>
          <p:spPr>
            <a:xfrm>
              <a:off x="0" y="6574964"/>
              <a:ext cx="12192000" cy="296092"/>
            </a:xfrm>
            <a:prstGeom prst="rect">
              <a:avLst/>
            </a:prstGeom>
            <a:solidFill>
              <a:srgbClr val="0082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" name="Прямоугольник 11">
              <a:extLst>
                <a:ext uri="{FF2B5EF4-FFF2-40B4-BE49-F238E27FC236}">
                  <a16:creationId xmlns="" xmlns:a16="http://schemas.microsoft.com/office/drawing/2014/main" id="{09C1C666-6ADC-408D-8799-2186B26E3F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818" y="6533329"/>
              <a:ext cx="11782697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500" spc="100" dirty="0">
                  <a:solidFill>
                    <a:schemeClr val="bg1">
                      <a:lumMod val="85000"/>
                    </a:schemeClr>
                  </a:solidFill>
                  <a:latin typeface="Arial" pitchFamily="34" charset="0"/>
                  <a:cs typeface="Arial" pitchFamily="34" charset="0"/>
                </a:rPr>
                <a:t>РЕГИОНАЛЬНЫЙ МОДЕЛЬНЫЙ ЦЕНТР ДОПОЛНИТЕЛЬНОГО ОБРАЗОВАНИЯ ДЕТЕЙ КРАСНОДАРСКОГО КРАЯ</a:t>
              </a: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C9688768-A33D-485F-87AD-6EB7638552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9" b="8267"/>
          <a:stretch/>
        </p:blipFill>
        <p:spPr>
          <a:xfrm>
            <a:off x="169818" y="1885"/>
            <a:ext cx="937871" cy="787009"/>
          </a:xfrm>
          <a:prstGeom prst="hexagon">
            <a:avLst>
              <a:gd name="adj" fmla="val 27888"/>
              <a:gd name="vf" fmla="val 115470"/>
            </a:avLst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31459F02-66E8-47D2-99F6-419AE2BC56B7}"/>
              </a:ext>
            </a:extLst>
          </p:cNvPr>
          <p:cNvSpPr/>
          <p:nvPr/>
        </p:nvSpPr>
        <p:spPr>
          <a:xfrm>
            <a:off x="1410294" y="81997"/>
            <a:ext cx="103048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Заголовок слайда</a:t>
            </a:r>
          </a:p>
        </p:txBody>
      </p:sp>
      <p:sp>
        <p:nvSpPr>
          <p:cNvPr id="11" name="Параллелограмм 10">
            <a:extLst>
              <a:ext uri="{FF2B5EF4-FFF2-40B4-BE49-F238E27FC236}">
                <a16:creationId xmlns="" xmlns:a16="http://schemas.microsoft.com/office/drawing/2014/main" id="{A8E2CED8-4AD9-409C-BB64-BB181F4D6CC5}"/>
              </a:ext>
            </a:extLst>
          </p:cNvPr>
          <p:cNvSpPr/>
          <p:nvPr/>
        </p:nvSpPr>
        <p:spPr>
          <a:xfrm>
            <a:off x="1042740" y="-12677"/>
            <a:ext cx="10909775" cy="787009"/>
          </a:xfrm>
          <a:prstGeom prst="parallelogram">
            <a:avLst>
              <a:gd name="adj" fmla="val 63107"/>
            </a:avLst>
          </a:prstGeom>
          <a:solidFill>
            <a:srgbClr val="00823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23081" y="81997"/>
            <a:ext cx="11136573" cy="7515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                           </a:t>
            </a:r>
            <a:endParaRPr lang="ru-RU" sz="800" b="1" dirty="0" smtClean="0">
              <a:solidFill>
                <a:schemeClr val="bg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410293" y="36585"/>
            <a:ext cx="101142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МОЦ </a:t>
            </a:r>
            <a:r>
              <a:rPr lang="ru-RU" sz="4000" b="1" dirty="0" err="1" smtClean="0">
                <a:solidFill>
                  <a:schemeClr val="bg1"/>
                </a:solidFill>
              </a:rPr>
              <a:t>Отрадненский</a:t>
            </a:r>
            <a:r>
              <a:rPr lang="ru-RU" sz="4000" b="1" dirty="0" smtClean="0">
                <a:solidFill>
                  <a:schemeClr val="bg1"/>
                </a:solidFill>
              </a:rPr>
              <a:t> район</a:t>
            </a:r>
            <a:endParaRPr lang="ru-RU" sz="4000" b="1" dirty="0">
              <a:solidFill>
                <a:schemeClr val="bg1"/>
              </a:solidFill>
            </a:endParaRPr>
          </a:p>
        </p:txBody>
      </p:sp>
      <p:graphicFrame>
        <p:nvGraphicFramePr>
          <p:cNvPr id="14" name="Диаграмма 13"/>
          <p:cNvGraphicFramePr/>
          <p:nvPr/>
        </p:nvGraphicFramePr>
        <p:xfrm>
          <a:off x="1233576" y="785004"/>
          <a:ext cx="10187798" cy="30192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Параллелограмм 14">
            <a:extLst>
              <a:ext uri="{FF2B5EF4-FFF2-40B4-BE49-F238E27FC236}">
                <a16:creationId xmlns="" xmlns:a16="http://schemas.microsoft.com/office/drawing/2014/main" id="{A8E2CED8-4AD9-409C-BB64-BB181F4D6CC5}"/>
              </a:ext>
            </a:extLst>
          </p:cNvPr>
          <p:cNvSpPr/>
          <p:nvPr/>
        </p:nvSpPr>
        <p:spPr>
          <a:xfrm>
            <a:off x="1016861" y="0"/>
            <a:ext cx="10909775" cy="787009"/>
          </a:xfrm>
          <a:prstGeom prst="parallelogram">
            <a:avLst>
              <a:gd name="adj" fmla="val 63107"/>
            </a:avLst>
          </a:prstGeom>
          <a:solidFill>
            <a:srgbClr val="00823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Основные показатели муниципальной целевой программы развития дополнительного образования детей муниципального образования 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Отрадненский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район </a:t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за первое полугодие 2021 года</a:t>
            </a:r>
            <a:endParaRPr lang="ru-RU" sz="1600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27158" y="3864119"/>
            <a:ext cx="5159494" cy="2469344"/>
          </a:xfrm>
          <a:prstGeom prst="roundRect">
            <a:avLst/>
          </a:prstGeom>
          <a:solidFill>
            <a:srgbClr val="00823B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ДОСТИЖЕНИЯ: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Проведено совещание по вопросам внедрению персонифицированного финансирования в муниципальном образовании </a:t>
            </a:r>
            <a:r>
              <a:rPr lang="ru-RU" sz="14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Отрадненский</a:t>
            </a:r>
            <a:r>
              <a:rPr lang="ru-RU" sz="1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район с поставщики образовательных услуг, реализующие дополнительные общеобразовательные программы, планирующие включение в систему персонифицированного финансирования;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Регулярное участие в мероприятиях РМЦ и ЗОЦ, направленных на совершенствование профессионального мастерства руководителей и специалистов МОЦ.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400160" y="3865922"/>
            <a:ext cx="5159494" cy="2469344"/>
          </a:xfrm>
          <a:prstGeom prst="roundRect">
            <a:avLst/>
          </a:prstGeom>
          <a:solidFill>
            <a:srgbClr val="00823B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ПРОБЛЕМЫ :</a:t>
            </a:r>
            <a:r>
              <a:rPr lang="ru-RU" sz="1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4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28600" indent="-228600" algn="just">
              <a:buFont typeface="Wingdings" pitchFamily="2" charset="2"/>
              <a:buChar char="ü"/>
            </a:pPr>
            <a:r>
              <a:rPr lang="ru-RU" sz="1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Требуется укрепление материально-технической базы;</a:t>
            </a:r>
          </a:p>
          <a:p>
            <a:pPr marL="228600" indent="-228600" algn="just">
              <a:buFont typeface="Wingdings" pitchFamily="2" charset="2"/>
              <a:buChar char="ü"/>
            </a:pPr>
            <a:r>
              <a:rPr lang="ru-RU" sz="1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Требуется обновление дополнительных общеобразовательных программ соответствующих запросу социума.</a:t>
            </a:r>
          </a:p>
        </p:txBody>
      </p:sp>
    </p:spTree>
    <p:extLst>
      <p:ext uri="{BB962C8B-B14F-4D97-AF65-F5344CB8AC3E}">
        <p14:creationId xmlns:p14="http://schemas.microsoft.com/office/powerpoint/2010/main" val="4071498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>
            <a:extLst>
              <a:ext uri="{FF2B5EF4-FFF2-40B4-BE49-F238E27FC236}">
                <a16:creationId xmlns="" xmlns:a16="http://schemas.microsoft.com/office/drawing/2014/main" id="{BFED50D9-75DB-41DD-85B3-BD8DFA32EAC1}"/>
              </a:ext>
            </a:extLst>
          </p:cNvPr>
          <p:cNvGrpSpPr/>
          <p:nvPr/>
        </p:nvGrpSpPr>
        <p:grpSpPr>
          <a:xfrm>
            <a:off x="0" y="6533329"/>
            <a:ext cx="12192000" cy="337727"/>
            <a:chOff x="0" y="6533329"/>
            <a:chExt cx="12192000" cy="337727"/>
          </a:xfrm>
        </p:grpSpPr>
        <p:sp>
          <p:nvSpPr>
            <p:cNvPr id="7" name="Прямоугольник 6">
              <a:extLst>
                <a:ext uri="{FF2B5EF4-FFF2-40B4-BE49-F238E27FC236}">
                  <a16:creationId xmlns="" xmlns:a16="http://schemas.microsoft.com/office/drawing/2014/main" id="{0E03AC28-10D1-498F-AD4B-2D51DE1CAAB4}"/>
                </a:ext>
              </a:extLst>
            </p:cNvPr>
            <p:cNvSpPr/>
            <p:nvPr/>
          </p:nvSpPr>
          <p:spPr>
            <a:xfrm>
              <a:off x="0" y="6574964"/>
              <a:ext cx="12192000" cy="296092"/>
            </a:xfrm>
            <a:prstGeom prst="rect">
              <a:avLst/>
            </a:prstGeom>
            <a:solidFill>
              <a:srgbClr val="0082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" name="Прямоугольник 11">
              <a:extLst>
                <a:ext uri="{FF2B5EF4-FFF2-40B4-BE49-F238E27FC236}">
                  <a16:creationId xmlns="" xmlns:a16="http://schemas.microsoft.com/office/drawing/2014/main" id="{09C1C666-6ADC-408D-8799-2186B26E3F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818" y="6533329"/>
              <a:ext cx="11782697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500" spc="100" dirty="0">
                  <a:solidFill>
                    <a:schemeClr val="bg1">
                      <a:lumMod val="85000"/>
                    </a:schemeClr>
                  </a:solidFill>
                  <a:latin typeface="Arial" pitchFamily="34" charset="0"/>
                  <a:cs typeface="Arial" pitchFamily="34" charset="0"/>
                </a:rPr>
                <a:t>РЕГИОНАЛЬНЫЙ МОДЕЛЬНЫЙ ЦЕНТР ДОПОЛНИТЕЛЬНОГО ОБРАЗОВАНИЯ ДЕТЕЙ КРАСНОДАРСКОГО КРАЯ</a:t>
              </a: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C9688768-A33D-485F-87AD-6EB7638552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9" b="8267"/>
          <a:stretch/>
        </p:blipFill>
        <p:spPr>
          <a:xfrm>
            <a:off x="169818" y="1885"/>
            <a:ext cx="937871" cy="787009"/>
          </a:xfrm>
          <a:prstGeom prst="hexagon">
            <a:avLst>
              <a:gd name="adj" fmla="val 27888"/>
              <a:gd name="vf" fmla="val 115470"/>
            </a:avLst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31459F02-66E8-47D2-99F6-419AE2BC56B7}"/>
              </a:ext>
            </a:extLst>
          </p:cNvPr>
          <p:cNvSpPr/>
          <p:nvPr/>
        </p:nvSpPr>
        <p:spPr>
          <a:xfrm>
            <a:off x="1410294" y="81997"/>
            <a:ext cx="103048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Заголовок слайда</a:t>
            </a:r>
          </a:p>
        </p:txBody>
      </p:sp>
      <p:sp>
        <p:nvSpPr>
          <p:cNvPr id="11" name="Параллелограмм 10">
            <a:extLst>
              <a:ext uri="{FF2B5EF4-FFF2-40B4-BE49-F238E27FC236}">
                <a16:creationId xmlns="" xmlns:a16="http://schemas.microsoft.com/office/drawing/2014/main" id="{A8E2CED8-4AD9-409C-BB64-BB181F4D6CC5}"/>
              </a:ext>
            </a:extLst>
          </p:cNvPr>
          <p:cNvSpPr/>
          <p:nvPr/>
        </p:nvSpPr>
        <p:spPr>
          <a:xfrm>
            <a:off x="1042740" y="-12677"/>
            <a:ext cx="10909775" cy="787009"/>
          </a:xfrm>
          <a:prstGeom prst="parallelogram">
            <a:avLst>
              <a:gd name="adj" fmla="val 63107"/>
            </a:avLst>
          </a:prstGeom>
          <a:solidFill>
            <a:srgbClr val="00823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23081" y="81997"/>
            <a:ext cx="11136573" cy="7515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                           </a:t>
            </a:r>
            <a:endParaRPr lang="ru-RU" sz="800" b="1" dirty="0" smtClean="0">
              <a:solidFill>
                <a:schemeClr val="bg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410293" y="36585"/>
            <a:ext cx="101142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МОЦ Успенский район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5" name="Параллелограмм 14">
            <a:extLst>
              <a:ext uri="{FF2B5EF4-FFF2-40B4-BE49-F238E27FC236}">
                <a16:creationId xmlns="" xmlns:a16="http://schemas.microsoft.com/office/drawing/2014/main" id="{A8E2CED8-4AD9-409C-BB64-BB181F4D6CC5}"/>
              </a:ext>
            </a:extLst>
          </p:cNvPr>
          <p:cNvSpPr/>
          <p:nvPr/>
        </p:nvSpPr>
        <p:spPr>
          <a:xfrm>
            <a:off x="1016861" y="0"/>
            <a:ext cx="10909775" cy="787009"/>
          </a:xfrm>
          <a:prstGeom prst="parallelogram">
            <a:avLst>
              <a:gd name="adj" fmla="val 63107"/>
            </a:avLst>
          </a:prstGeom>
          <a:solidFill>
            <a:srgbClr val="00823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Основные показатели муниципальной целевой программы развития дополнительного образования детей муниципального образования 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Успенский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район </a:t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за первое полугодие 2021 года</a:t>
            </a:r>
            <a:endParaRPr lang="ru-RU" sz="1600" dirty="0"/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499003483"/>
              </p:ext>
            </p:extLst>
          </p:nvPr>
        </p:nvGraphicFramePr>
        <p:xfrm>
          <a:off x="1371570" y="894658"/>
          <a:ext cx="9178507" cy="29071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Скругленный прямоугольник 16"/>
          <p:cNvSpPr/>
          <p:nvPr/>
        </p:nvSpPr>
        <p:spPr>
          <a:xfrm>
            <a:off x="627158" y="3864119"/>
            <a:ext cx="5159494" cy="2469344"/>
          </a:xfrm>
          <a:prstGeom prst="roundRect">
            <a:avLst/>
          </a:prstGeom>
          <a:solidFill>
            <a:srgbClr val="00823B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ДОСТИЖЕНИЯ: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2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Проведен обучающий семинар для сотрудников ДЮСША «Смена», подведомственное Министерству физической культуры и спорта КК;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2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Проведение организационно-методических, консультационных мероприятий деятельности муниципальных образовательных организаций, реализующих дополнительные общеобразовательные программы, по внедрению  и реализации Целевой модели развития дополнительного образования в муниципалитете;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2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рамках реализации мероприятий по внедрению и распространению системы персонифицированного финансирования дополнительного образования детей были организованы и проведены совещания по внедрению персонифицированного финансирования в МО.</a:t>
            </a:r>
            <a:endParaRPr lang="ru-RU" sz="12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365098" y="3801760"/>
            <a:ext cx="5159494" cy="2469344"/>
          </a:xfrm>
          <a:prstGeom prst="roundRect">
            <a:avLst/>
          </a:prstGeom>
          <a:solidFill>
            <a:srgbClr val="00823B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ПРОБЛЕМЫ :</a:t>
            </a:r>
          </a:p>
          <a:p>
            <a:pPr algn="ctr"/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ru-RU" sz="12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Дефицит кадрового обеспечения;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2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Требуется расширение и укрепление материально-технической базы , в том числе за счет внебюджетных средств.</a:t>
            </a:r>
          </a:p>
        </p:txBody>
      </p:sp>
    </p:spTree>
    <p:extLst>
      <p:ext uri="{BB962C8B-B14F-4D97-AF65-F5344CB8AC3E}">
        <p14:creationId xmlns:p14="http://schemas.microsoft.com/office/powerpoint/2010/main" val="236775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1150</TotalTime>
  <Words>1240</Words>
  <Application>Microsoft Office PowerPoint</Application>
  <PresentationFormat>Произвольный</PresentationFormat>
  <Paragraphs>199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RMC5</dc:creator>
  <cp:lastModifiedBy>Роман Альбертовский</cp:lastModifiedBy>
  <cp:revision>72</cp:revision>
  <dcterms:created xsi:type="dcterms:W3CDTF">2021-01-18T13:17:41Z</dcterms:created>
  <dcterms:modified xsi:type="dcterms:W3CDTF">2021-06-28T12:50:28Z</dcterms:modified>
</cp:coreProperties>
</file>