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59" r:id="rId4"/>
    <p:sldId id="258" r:id="rId5"/>
    <p:sldId id="266" r:id="rId6"/>
    <p:sldId id="267" r:id="rId7"/>
    <p:sldId id="276" r:id="rId8"/>
    <p:sldId id="277" r:id="rId9"/>
    <p:sldId id="286" r:id="rId10"/>
    <p:sldId id="293" r:id="rId11"/>
    <p:sldId id="296" r:id="rId12"/>
    <p:sldId id="306" r:id="rId13"/>
    <p:sldId id="305" r:id="rId14"/>
    <p:sldId id="30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1F34"/>
    <a:srgbClr val="DB354D"/>
    <a:srgbClr val="F6CAD0"/>
    <a:srgbClr val="F3B7C0"/>
    <a:srgbClr val="E66C7D"/>
    <a:srgbClr val="5682D2"/>
    <a:srgbClr val="005696"/>
    <a:srgbClr val="000000"/>
    <a:srgbClr val="1C476E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5024500" y="2733662"/>
            <a:ext cx="3624065" cy="4624616"/>
          </a:xfrm>
          <a:prstGeom prst="rect">
            <a:avLst/>
          </a:prstGeom>
          <a:gradFill>
            <a:gsLst>
              <a:gs pos="72000">
                <a:schemeClr val="bg1">
                  <a:alpha val="0"/>
                </a:schemeClr>
              </a:gs>
              <a:gs pos="8000">
                <a:schemeClr val="accent1">
                  <a:tint val="660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489885" y="2733660"/>
            <a:ext cx="3624065" cy="4624616"/>
          </a:xfrm>
          <a:prstGeom prst="rect">
            <a:avLst/>
          </a:prstGeom>
          <a:gradFill>
            <a:gsLst>
              <a:gs pos="65000">
                <a:schemeClr val="bg1">
                  <a:alpha val="0"/>
                </a:schemeClr>
              </a:gs>
              <a:gs pos="0">
                <a:schemeClr val="accent1">
                  <a:tint val="660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13320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522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ПОДГОТОВКА С ПОМОЩЬЮ СЕРВИСА ЯНДЕКС.ФОРМЫ ИНТЕРАКТИВНЫХ ТРЕНАЖЁРОВ, ИГР, ВИКТОРИН ДЛЯ ПЕДАГОГОВ ДОПОЛНИТЕЛЬНОГО ОБРАЗОВАНИЯ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6675" y="1556792"/>
            <a:ext cx="662423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cap="all" spc="300" dirty="0" smtClean="0">
                <a:solidFill>
                  <a:srgbClr val="DB354D"/>
                </a:solidFill>
                <a:latin typeface="Cambria" pitchFamily="18" charset="0"/>
                <a:ea typeface="Cambria" pitchFamily="18" charset="0"/>
              </a:rPr>
              <a:t>СТРЕЛЬНИКОВА </a:t>
            </a:r>
          </a:p>
          <a:p>
            <a:pPr algn="ctr"/>
            <a:r>
              <a:rPr lang="ru-RU" sz="3600" b="1" cap="all" spc="300" dirty="0" smtClean="0">
                <a:solidFill>
                  <a:srgbClr val="DB354D"/>
                </a:solidFill>
                <a:latin typeface="Cambria" pitchFamily="18" charset="0"/>
                <a:ea typeface="Cambria" pitchFamily="18" charset="0"/>
              </a:rPr>
              <a:t>ВИКТОРИЯ ВИКТОРОВНА</a:t>
            </a:r>
          </a:p>
        </p:txBody>
      </p:sp>
      <p:pic>
        <p:nvPicPr>
          <p:cNvPr id="9219" name="Picture 3" descr="C:\Виктория\ЛОГОТИПЫ ДДЮТ\логотип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2" y="161047"/>
            <a:ext cx="1009906" cy="10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94355" y="3768695"/>
            <a:ext cx="7039741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МЕТОДИСТ, ПЕДАГОГ ДОПОЛНИТЕЛЬНОГО </a:t>
            </a:r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ОБРАЗОВАНИЯ </a:t>
            </a:r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муниципального</a:t>
            </a: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бюджетного учреждения</a:t>
            </a: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дополнительного образования</a:t>
            </a: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Дворец </a:t>
            </a:r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детского и юношеского </a:t>
            </a:r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творчества</a:t>
            </a: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муниципального </a:t>
            </a:r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образования </a:t>
            </a:r>
            <a:endParaRPr lang="ru-RU" sz="2000" b="1" cap="all" dirty="0" smtClean="0">
              <a:solidFill>
                <a:srgbClr val="1C476E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г. Армавир</a:t>
            </a:r>
          </a:p>
          <a:p>
            <a:pPr algn="ctr"/>
            <a:r>
              <a:rPr lang="ru-RU" sz="20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Краснодарского </a:t>
            </a:r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</a:rPr>
              <a:t>края </a:t>
            </a:r>
            <a:endParaRPr lang="ru-RU" sz="2000" b="1" cap="all" dirty="0" smtClean="0">
              <a:solidFill>
                <a:srgbClr val="1C476E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-10391" y="3084104"/>
            <a:ext cx="9154391" cy="149831"/>
            <a:chOff x="-4839" y="2945904"/>
            <a:chExt cx="7821438" cy="288032"/>
          </a:xfrm>
        </p:grpSpPr>
        <p:sp>
          <p:nvSpPr>
            <p:cNvPr id="10" name="Скругленный прямоугольник 9"/>
            <p:cNvSpPr/>
            <p:nvPr/>
          </p:nvSpPr>
          <p:spPr>
            <a:xfrm flipV="1">
              <a:off x="-4839" y="2945904"/>
              <a:ext cx="2416599" cy="288032"/>
            </a:xfrm>
            <a:prstGeom prst="roundRect">
              <a:avLst>
                <a:gd name="adj" fmla="val 0"/>
              </a:avLst>
            </a:prstGeom>
            <a:solidFill>
              <a:srgbClr val="1C47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43188" y="2945904"/>
              <a:ext cx="2920900" cy="288032"/>
            </a:xfrm>
            <a:prstGeom prst="rect">
              <a:avLst/>
            </a:prstGeom>
            <a:solidFill>
              <a:srgbClr val="DB3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flipV="1">
              <a:off x="5400000" y="2945904"/>
              <a:ext cx="2416599" cy="288032"/>
            </a:xfrm>
            <a:prstGeom prst="roundRect">
              <a:avLst>
                <a:gd name="adj" fmla="val 0"/>
              </a:avLst>
            </a:prstGeom>
            <a:solidFill>
              <a:srgbClr val="1C47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/>
          <a:stretch/>
        </p:blipFill>
        <p:spPr bwMode="auto">
          <a:xfrm>
            <a:off x="-11653" y="3506863"/>
            <a:ext cx="1781749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/>
          <a:stretch/>
        </p:blipFill>
        <p:spPr bwMode="auto">
          <a:xfrm flipH="1">
            <a:off x="7362251" y="3488542"/>
            <a:ext cx="1781749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СЕРДЦА»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11151" r="27187" b="10556"/>
          <a:stretch/>
        </p:blipFill>
        <p:spPr bwMode="auto">
          <a:xfrm>
            <a:off x="195737" y="1484784"/>
            <a:ext cx="436625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t="26481" r="32188" b="11853"/>
          <a:stretch/>
        </p:blipFill>
        <p:spPr bwMode="auto">
          <a:xfrm>
            <a:off x="4663075" y="1484783"/>
            <a:ext cx="4335029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94689" y="4509120"/>
            <a:ext cx="3129239" cy="197968"/>
          </a:xfrm>
          <a:prstGeom prst="roundRect">
            <a:avLst>
              <a:gd name="adj" fmla="val 10695"/>
            </a:avLst>
          </a:prstGeom>
          <a:solidFill>
            <a:srgbClr val="FF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Cambria" pitchFamily="18" charset="0"/>
                <a:ea typeface="Cambria" pitchFamily="18" charset="0"/>
              </a:rPr>
              <a:t>РАЗРАБОТКА СТРЕЛЬНИКОВОЙ ВИКТОРИИ ВИКТОРОВНЫ</a:t>
            </a:r>
            <a:endParaRPr lang="ru-RU" sz="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4807884" y="4509120"/>
            <a:ext cx="4012588" cy="321320"/>
          </a:xfrm>
          <a:prstGeom prst="round2SameRect">
            <a:avLst>
              <a:gd name="adj1" fmla="val 2174"/>
              <a:gd name="adj2" fmla="val 6523"/>
            </a:avLst>
          </a:prstGeom>
          <a:solidFill>
            <a:srgbClr val="FF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" pitchFamily="18" charset="0"/>
                <a:ea typeface="Cambria" pitchFamily="18" charset="0"/>
              </a:rPr>
              <a:t>РАЗРАБОТКА СТРЕЛЬНИКОВОЙ ВИКТОРИИ ВИКТОРОВНЫ</a:t>
            </a:r>
            <a:endParaRPr lang="ru-RU" sz="105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1" t="15397" r="37947" b="15396"/>
          <a:stretch/>
        </p:blipFill>
        <p:spPr bwMode="auto">
          <a:xfrm>
            <a:off x="483358" y="1153683"/>
            <a:ext cx="3741359" cy="51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9" y="4851377"/>
            <a:ext cx="32432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«КРИСТАЛЛИЧЕСКИЕ РЕШЕТКИ»</a:t>
            </a:r>
          </a:p>
        </p:txBody>
      </p:sp>
      <p:pic>
        <p:nvPicPr>
          <p:cNvPr id="12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11150" r="37232" b="19207"/>
          <a:stretch/>
        </p:blipFill>
        <p:spPr bwMode="auto">
          <a:xfrm>
            <a:off x="4571999" y="1034954"/>
            <a:ext cx="3929271" cy="517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0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«ГИДРАВЛИЧЕСКИЙ ПРЕСС»</a:t>
            </a:r>
            <a:endParaRPr lang="ru-RU" sz="2000" b="1" cap="all" dirty="0"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pic>
        <p:nvPicPr>
          <p:cNvPr id="12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 t="27236" r="35546" b="25195"/>
          <a:stretch/>
        </p:blipFill>
        <p:spPr bwMode="auto">
          <a:xfrm>
            <a:off x="2080831" y="1124744"/>
            <a:ext cx="498233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4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ССЫЛКИ НА РАЗРАБОТАННЫЕ ТРЕНАЖЕРЫ И ИГРЫ</a:t>
            </a:r>
            <a:endParaRPr lang="ru-RU" sz="2000" b="1" cap="all" dirty="0"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pic>
        <p:nvPicPr>
          <p:cNvPr id="11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6998" y="1273028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https://forms.yandex.ru/u/64884e2384227c4b79d929f6/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3551" y="976459"/>
            <a:ext cx="8968449" cy="2965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ИНТЕРАКТИВНАЯ </a:t>
            </a:r>
            <a:r>
              <a:rPr lang="ru-RU" sz="14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ВИКТОРИНА «ЮНЫЕ </a:t>
            </a:r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ЗНАТОКИ </a:t>
            </a:r>
            <a:r>
              <a:rPr lang="ru-RU" sz="14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СИМВОЛИКИ РОССИЙСКОЙ </a:t>
            </a:r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ФЕДЕРАЦИИ»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3550" y="1825877"/>
            <a:ext cx="8968449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Игра-Викторина «Знакомство с творчеством русских художников»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8797" y="2603354"/>
            <a:ext cx="8984473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Игра «Путешествие в мир народных промыслов и ремесел»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3036" y="3419635"/>
            <a:ext cx="8968449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СЕРДЦА»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168" y="4232017"/>
            <a:ext cx="8982831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СОЛНЦА»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401" y="5928307"/>
            <a:ext cx="8969822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«ГИДРАВЛИЧЕСКИЙ ПРЕСС»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028" y="5096606"/>
            <a:ext cx="8963905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«КРИСТАЛЛИЧЕСКИЕ РЕШЕТКИ»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4922" y="2113909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https://forms.yandex.ru/u/648c073aeb614630074fd7ef/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950" y="2891354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https://forms.yandex.ru/u/649441d4d046882eb3b9ed70/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409" y="3707635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https://forms.yandex.ru/u/623aecd726c47a46de3c5479/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5538" y="4520017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https://forms.yandex.ru/u/624c330e8cd255043ecd4a82/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6401" y="5384606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https://forms.yandex.ru/u/623d8225910d6f74ce45ea4b/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7774" y="6216307"/>
            <a:ext cx="8968449" cy="288032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https://forms.yandex.ru/u/62398428879df0b5bb428713/</a:t>
            </a:r>
            <a:endParaRPr lang="ru-RU" sz="1400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>
            <a:off x="5024500" y="2733662"/>
            <a:ext cx="3624065" cy="4624616"/>
          </a:xfrm>
          <a:prstGeom prst="rect">
            <a:avLst/>
          </a:prstGeom>
          <a:gradFill>
            <a:gsLst>
              <a:gs pos="72000">
                <a:schemeClr val="bg1">
                  <a:alpha val="0"/>
                </a:schemeClr>
              </a:gs>
              <a:gs pos="8000">
                <a:schemeClr val="accent1">
                  <a:tint val="660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489885" y="2733660"/>
            <a:ext cx="3624065" cy="4624616"/>
          </a:xfrm>
          <a:prstGeom prst="rect">
            <a:avLst/>
          </a:prstGeom>
          <a:gradFill>
            <a:gsLst>
              <a:gs pos="65000">
                <a:schemeClr val="bg1">
                  <a:alpha val="0"/>
                </a:schemeClr>
              </a:gs>
              <a:gs pos="0">
                <a:schemeClr val="accent1">
                  <a:tint val="660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13320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522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ПОДГОТОВКА С ПОМОЩЬЮ СЕРВИСА ЯНДЕКС.ФОРМЫ ИНТЕРАКТИВНЫХ ТРЕНАЖЁРОВ, ИГР, ВИКТОРИН ДЛЯ ПЕДАГОГОВ ДОПОЛНИТЕЛЬНОГО ОБРАЗОВАНИЯ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4826" y="1896007"/>
            <a:ext cx="801461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cap="all" spc="300" dirty="0" smtClean="0">
                <a:solidFill>
                  <a:srgbClr val="DB354D"/>
                </a:solidFill>
                <a:latin typeface="Cambria" pitchFamily="18" charset="0"/>
                <a:ea typeface="Cambria" pitchFamily="18" charset="0"/>
              </a:rPr>
              <a:t>СПАСИБО ЗА ВНИМАНИЕ!</a:t>
            </a:r>
          </a:p>
        </p:txBody>
      </p:sp>
      <p:pic>
        <p:nvPicPr>
          <p:cNvPr id="9219" name="Picture 3" descr="C:\Виктория\ЛОГОТИПЫ ДДЮТ\логотип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2" y="161047"/>
            <a:ext cx="1009906" cy="10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-10391" y="3084104"/>
            <a:ext cx="9154391" cy="149831"/>
            <a:chOff x="-4839" y="2945904"/>
            <a:chExt cx="7821438" cy="288032"/>
          </a:xfrm>
        </p:grpSpPr>
        <p:sp>
          <p:nvSpPr>
            <p:cNvPr id="10" name="Скругленный прямоугольник 9"/>
            <p:cNvSpPr/>
            <p:nvPr/>
          </p:nvSpPr>
          <p:spPr>
            <a:xfrm flipV="1">
              <a:off x="-4839" y="2945904"/>
              <a:ext cx="2416599" cy="288032"/>
            </a:xfrm>
            <a:prstGeom prst="roundRect">
              <a:avLst>
                <a:gd name="adj" fmla="val 0"/>
              </a:avLst>
            </a:prstGeom>
            <a:solidFill>
              <a:srgbClr val="1C47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43188" y="2945904"/>
              <a:ext cx="2920900" cy="288032"/>
            </a:xfrm>
            <a:prstGeom prst="rect">
              <a:avLst/>
            </a:prstGeom>
            <a:solidFill>
              <a:srgbClr val="DB3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flipV="1">
              <a:off x="5400000" y="2945904"/>
              <a:ext cx="2416599" cy="288032"/>
            </a:xfrm>
            <a:prstGeom prst="roundRect">
              <a:avLst>
                <a:gd name="adj" fmla="val 0"/>
              </a:avLst>
            </a:prstGeom>
            <a:solidFill>
              <a:srgbClr val="1C47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cap="all" dirty="0"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/>
          <a:stretch/>
        </p:blipFill>
        <p:spPr bwMode="auto">
          <a:xfrm>
            <a:off x="-10391" y="4172544"/>
            <a:ext cx="1249269" cy="20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/>
          <a:stretch/>
        </p:blipFill>
        <p:spPr bwMode="auto">
          <a:xfrm flipH="1">
            <a:off x="7869306" y="4221088"/>
            <a:ext cx="1282578" cy="20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852D317C-9D45-4533-8835-8227B9391195}"/>
              </a:ext>
            </a:extLst>
          </p:cNvPr>
          <p:cNvSpPr txBox="1">
            <a:spLocks/>
          </p:cNvSpPr>
          <p:nvPr/>
        </p:nvSpPr>
        <p:spPr>
          <a:xfrm>
            <a:off x="633761" y="4046700"/>
            <a:ext cx="8053371" cy="180020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/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МО город Армавир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Контактные данные: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Муниципальное бюджетное учреждение дополнительного образования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Дворец детского и юношеского творчества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Ул. К. Либкнехта, 48, Армавир, Краснодарский край, 352900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Контактный телефон/факс: 8(86137) 3-24-50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Электронная почта образовательной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организации: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armdvorets@yandex.ru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Сайт образовательной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организации: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http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://dduyt.ru</a:t>
            </a:r>
          </a:p>
        </p:txBody>
      </p:sp>
    </p:spTree>
    <p:extLst>
      <p:ext uri="{BB962C8B-B14F-4D97-AF65-F5344CB8AC3E}">
        <p14:creationId xmlns:p14="http://schemas.microsoft.com/office/powerpoint/2010/main" val="7923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1"/>
            <a:ext cx="9144001" cy="836712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4863"/>
            <a:r>
              <a:rPr lang="ru-RU" sz="16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ПОДГОТОВКА С ПОМОЩЬЮ СЕРВИСА ЯНДЕКС.ФОРМЫ ИНТЕРАКТИВНЫХ ТРЕНАЖЁРОВ, ИГР, ВИКТОРИН ДЛЯ ПЕДАГОГОВ ДОПОЛНИТЕЛЬНОГО ОБРАЗОВАНИЯ </a:t>
            </a:r>
          </a:p>
        </p:txBody>
      </p:sp>
      <p:pic>
        <p:nvPicPr>
          <p:cNvPr id="3" name="Picture 3" descr="C:\Виктория\ЛОГОТИПЫ ДДЮТ\логотип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4" y="94357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932316"/>
            <a:ext cx="9144001" cy="408451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ПРАКТИЧЕСКАЯ ЗНАЧИМОСТЬ</a:t>
            </a:r>
            <a:endParaRPr lang="ru-RU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" y="2958901"/>
            <a:ext cx="9144001" cy="408451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РЕЗУЛЬТАТИВНОСТЬ</a:t>
            </a:r>
            <a:endParaRPr lang="ru-RU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" y="4922537"/>
            <a:ext cx="9144001" cy="408451"/>
          </a:xfrm>
          <a:prstGeom prst="rect">
            <a:avLst/>
          </a:prstGeom>
          <a:solidFill>
            <a:srgbClr val="DF495E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ВОЗМОЖНОСТЬ ТИРАЖИРОВАНИЯ</a:t>
            </a:r>
            <a:endParaRPr lang="ru-RU" b="1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74" y="1484784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РАЗРАБОТКА ЦОР ДЛЯ ПРОМЕЖУТОЧНОГО И ИТОГОВОГО КОНТРОЛЯ ЗНАНИЙ</a:t>
            </a:r>
            <a:endParaRPr lang="ru-RU" sz="1600" b="1" cap="all" dirty="0">
              <a:solidFill>
                <a:srgbClr val="1C476E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2365" y="1484784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РАЗРАБОТКА ИНТЕРАКТИВНЫХ ИГР, ТРЕНАЖЕРОВ, ВИКТОРИН, КВЕСТОВ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7193" y="1484784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РАЗРАБОТКА АНКЕТ, ОПРОСОВ, ЗАЯВОК ДЛЯ КОНКУРСОВ, ОЛИМПИАД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74" y="5445224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РАЗРАБОТКА СВОИХ ЦОР НА ОСНОВЕ ИНСТРУКЦИЙ ПОСОБИЯ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22365" y="5437956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ИСПОЛЬЗОВАНИЕ ТРЕНАЖЕРОВ В ПРОЦЕССЕ ОБУЧЕНИЯ С ЦЕЛЬЮ КОНТРОЛЯ ЗНАНИЙ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36615" y="5445224"/>
            <a:ext cx="286185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ИСПОЛЬЗОВАНИЕ ИГР, ВИКТОРИН ПРИ ПРОВЕДЕНИИ ВОСПИТАТЕЛЬНЫХ МЕРОПРИЯТИЙ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7799" y="3501008"/>
            <a:ext cx="2850026" cy="1296144"/>
          </a:xfrm>
          <a:prstGeom prst="rect">
            <a:avLst/>
          </a:prstGeom>
          <a:solidFill>
            <a:srgbClr val="F6CAD0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solidFill>
                  <a:srgbClr val="B11F34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ИСПОЛЬЗОВАНИЕ ПОСОБИЯ ПЕДАГОГАМИ ДОПОЛНИИТЕЛЬНОГО ОБРАЗОВАНИЯ </a:t>
            </a:r>
            <a:endParaRPr lang="ru-RU" sz="1600" b="1" cap="all" dirty="0">
              <a:solidFill>
                <a:srgbClr val="B11F34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6986" y="3501008"/>
            <a:ext cx="2850026" cy="1296144"/>
          </a:xfrm>
          <a:prstGeom prst="rect">
            <a:avLst/>
          </a:prstGeom>
          <a:solidFill>
            <a:srgbClr val="F6CAD0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solidFill>
                  <a:srgbClr val="B11F34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ИСПОЛЬЗОВАНИЕ ПОСОБИЯ УЧИТЕЛЯМИ ШКОЛ</a:t>
            </a:r>
            <a:endParaRPr lang="ru-RU" sz="1600" b="1" cap="all" dirty="0">
              <a:solidFill>
                <a:srgbClr val="B11F34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9412" y="3501008"/>
            <a:ext cx="2850026" cy="1296144"/>
          </a:xfrm>
          <a:prstGeom prst="rect">
            <a:avLst/>
          </a:prstGeom>
          <a:solidFill>
            <a:srgbClr val="F6CAD0"/>
          </a:solidFill>
          <a:ln w="12700" cap="rnd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solidFill>
                  <a:srgbClr val="B11F34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ИСПОЛЬЗОВАНИЕ ПОСОБИЯ УЧАЩИМИСЯ</a:t>
            </a:r>
            <a:endParaRPr lang="ru-RU" sz="1600" b="1" cap="all" dirty="0">
              <a:solidFill>
                <a:srgbClr val="B11F34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90872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522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ПРИМЕРЫ ИГР, ВИКТОРИН, ТРЕНАЖЕРОВ, СОЗДАННЫХ</a:t>
            </a:r>
          </a:p>
          <a:p>
            <a:pPr marL="116522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с помощью сервиса Яндекс.Формы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3168" y="993997"/>
            <a:ext cx="9144001" cy="550206"/>
          </a:xfrm>
          <a:prstGeom prst="rect">
            <a:avLst/>
          </a:prstGeom>
          <a:solidFill>
            <a:srgbClr val="DB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solidFill>
                  <a:schemeClr val="lt1"/>
                </a:solidFill>
                <a:latin typeface="Cambria" pitchFamily="18" charset="0"/>
                <a:ea typeface="Cambria" pitchFamily="18" charset="0"/>
              </a:rPr>
              <a:t>ДЛЯ ДОПОЛНИТЕЛЬНОГО ОБРАЗОВАНИЯ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8440" y="1892964"/>
            <a:ext cx="2790485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ИНТЕРАКТИВНАЯ ВИКТОРИНА</a:t>
            </a:r>
          </a:p>
          <a:p>
            <a:pPr algn="ctr"/>
            <a:r>
              <a:rPr lang="ru-RU" sz="12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«ЮНЫЕ ЗНАТОКИ СИМВОЛИКИ</a:t>
            </a:r>
          </a:p>
          <a:p>
            <a:pPr algn="ctr"/>
            <a:r>
              <a:rPr lang="ru-RU" sz="12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РОССИЙСКОЙ ФЕДЕРАЦИИ»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168025" y="1898476"/>
            <a:ext cx="2790485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Игра-Викторина «Знакомство с творчеством русских художников»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78150" y="1904898"/>
            <a:ext cx="2790485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Игра «Путешествие в мир народных промыслов и ремесел»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28257" y="3217979"/>
            <a:ext cx="9158536" cy="603498"/>
          </a:xfrm>
          <a:prstGeom prst="rect">
            <a:avLst/>
          </a:prstGeom>
          <a:solidFill>
            <a:srgbClr val="DB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latin typeface="Cambria" pitchFamily="18" charset="0"/>
                <a:ea typeface="Cambria" pitchFamily="18" charset="0"/>
              </a:rPr>
              <a:t>ДЛЯ ШКОЛ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4159" y="4077072"/>
            <a:ext cx="4342992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СЕРДЦА»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806919" y="4077072"/>
            <a:ext cx="4158131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СОЛНЦА»</a:t>
            </a:r>
          </a:p>
        </p:txBody>
      </p:sp>
      <p:sp>
        <p:nvSpPr>
          <p:cNvPr id="36" name="Прямоугольник 35">
            <a:hlinkClick r:id="" action="ppaction://noaction"/>
          </p:cNvPr>
          <p:cNvSpPr/>
          <p:nvPr/>
        </p:nvSpPr>
        <p:spPr>
          <a:xfrm>
            <a:off x="4806919" y="5336125"/>
            <a:ext cx="4158131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«ГИДРАВЛИЧЕСКИЙ ПРЕСС»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9726" y="5336125"/>
            <a:ext cx="4311285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solidFill>
                  <a:srgbClr val="1C476E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«КРИСТАЛЛИЧЕСКИЕ РЕШЕТКИ»</a:t>
            </a:r>
          </a:p>
        </p:txBody>
      </p:sp>
      <p:pic>
        <p:nvPicPr>
          <p:cNvPr id="10242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8" y="57814"/>
            <a:ext cx="793092" cy="79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ИНТЕРАКТИВНАЯ ВИКТОРИНА «ЮНЫЕ ЗНАТОКИ СИМВОЛИКИ</a:t>
            </a:r>
          </a:p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РОССИЙСКОЙ ФЕДЕРАЦИИ»</a:t>
            </a:r>
          </a:p>
        </p:txBody>
      </p:sp>
      <p:pic>
        <p:nvPicPr>
          <p:cNvPr id="39" name="Рисунок 38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48" t="10109" r="31009" b="10098"/>
          <a:stretch/>
        </p:blipFill>
        <p:spPr bwMode="auto">
          <a:xfrm>
            <a:off x="230583" y="1049313"/>
            <a:ext cx="4246909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48" t="9605" r="30245" b="5327"/>
          <a:stretch/>
        </p:blipFill>
        <p:spPr bwMode="auto">
          <a:xfrm>
            <a:off x="4640038" y="1052736"/>
            <a:ext cx="4270434" cy="5397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-10388" y="764704"/>
            <a:ext cx="9154387" cy="6093298"/>
            <a:chOff x="-10388" y="764704"/>
            <a:chExt cx="9154387" cy="6093298"/>
          </a:xfrm>
        </p:grpSpPr>
        <p:sp>
          <p:nvSpPr>
            <p:cNvPr id="26" name="Прямоугольник 25"/>
            <p:cNvSpPr/>
            <p:nvPr/>
          </p:nvSpPr>
          <p:spPr>
            <a:xfrm rot="5400000">
              <a:off x="3773980" y="1487980"/>
              <a:ext cx="6093296" cy="4646743"/>
            </a:xfrm>
            <a:prstGeom prst="rect">
              <a:avLst/>
            </a:prstGeom>
            <a:gradFill>
              <a:gsLst>
                <a:gs pos="89000">
                  <a:schemeClr val="bg1">
                    <a:alpha val="0"/>
                  </a:schemeClr>
                </a:gs>
                <a:gs pos="2100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16200000" flipH="1">
              <a:off x="-762215" y="1516532"/>
              <a:ext cx="6093297" cy="4589644"/>
            </a:xfrm>
            <a:prstGeom prst="rect">
              <a:avLst/>
            </a:prstGeom>
            <a:gradFill>
              <a:gsLst>
                <a:gs pos="89000">
                  <a:schemeClr val="bg1">
                    <a:alpha val="0"/>
                  </a:schemeClr>
                </a:gs>
                <a:gs pos="2100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 flipH="1">
            <a:off x="-10392" y="4653137"/>
            <a:ext cx="9154391" cy="2204863"/>
          </a:xfrm>
          <a:prstGeom prst="rect">
            <a:avLst/>
          </a:prstGeom>
          <a:gradFill>
            <a:gsLst>
              <a:gs pos="89000">
                <a:schemeClr val="bg1">
                  <a:alpha val="0"/>
                </a:schemeClr>
              </a:gs>
              <a:gs pos="21000">
                <a:srgbClr val="5682D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C:\Виктория\ОТЧЕТЫ 2023\веб-квесты\Викторина Символика РФ\хороший результат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76" y="1268760"/>
            <a:ext cx="4392488" cy="338437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Рисунок 13" descr="C:\Виктория\ОТЧЕТЫ 2023\веб-квесты\Викторина Символика РФ\отличный результат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339" y="1232756"/>
            <a:ext cx="4302578" cy="3456384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ИНТЕРАКТИВНАЯ ВИКТОРИНА «ЮНЫЕ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ЗНАТОКИ</a:t>
            </a:r>
          </a:p>
          <a:p>
            <a:pPr marL="892175"/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СИМВОЛИКИ</a:t>
            </a:r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РОССИЙСКОЙ </a:t>
            </a:r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ФЕДЕРАЦИИ»</a:t>
            </a:r>
          </a:p>
        </p:txBody>
      </p:sp>
      <p:pic>
        <p:nvPicPr>
          <p:cNvPr id="18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9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Игра-Викторина «Знакомство с творчеством русских художников»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78" t="17183" r="33570" b="7246"/>
          <a:stretch/>
        </p:blipFill>
        <p:spPr bwMode="auto">
          <a:xfrm>
            <a:off x="340262" y="932250"/>
            <a:ext cx="4176464" cy="5688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64" t="19026" r="33471" b="7080"/>
          <a:stretch/>
        </p:blipFill>
        <p:spPr bwMode="auto">
          <a:xfrm>
            <a:off x="4660741" y="932249"/>
            <a:ext cx="4046783" cy="5661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0388" y="764704"/>
            <a:ext cx="9154387" cy="6093298"/>
            <a:chOff x="-10388" y="764704"/>
            <a:chExt cx="9154387" cy="6093298"/>
          </a:xfrm>
        </p:grpSpPr>
        <p:sp>
          <p:nvSpPr>
            <p:cNvPr id="19" name="Прямоугольник 18"/>
            <p:cNvSpPr/>
            <p:nvPr/>
          </p:nvSpPr>
          <p:spPr>
            <a:xfrm rot="5400000">
              <a:off x="3773980" y="1487980"/>
              <a:ext cx="6093296" cy="4646743"/>
            </a:xfrm>
            <a:prstGeom prst="rect">
              <a:avLst/>
            </a:prstGeom>
            <a:gradFill>
              <a:gsLst>
                <a:gs pos="89000">
                  <a:schemeClr val="bg1">
                    <a:alpha val="0"/>
                  </a:schemeClr>
                </a:gs>
                <a:gs pos="2100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6200000" flipH="1">
              <a:off x="-762215" y="1516532"/>
              <a:ext cx="6093297" cy="4589644"/>
            </a:xfrm>
            <a:prstGeom prst="rect">
              <a:avLst/>
            </a:prstGeom>
            <a:gradFill>
              <a:gsLst>
                <a:gs pos="89000">
                  <a:schemeClr val="bg1">
                    <a:alpha val="0"/>
                  </a:schemeClr>
                </a:gs>
                <a:gs pos="2100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 descr="C:\Виктория\ОТЧЕТЫ 2023\веб-квесты\Игра Знакомство с творчеством русских художников\хороший результат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10" y="1677035"/>
            <a:ext cx="41044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Виктория\ОТЧЕТЫ 2023\веб-квесты\Игра Знакомство с творчеством русских художников\отличный результат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038" y="1651114"/>
            <a:ext cx="4212168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Игра-Викторина «Знакомство с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творчеством</a:t>
            </a:r>
          </a:p>
          <a:p>
            <a:pPr marL="892175"/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русских </a:t>
            </a:r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художников»</a:t>
            </a:r>
          </a:p>
        </p:txBody>
      </p:sp>
      <p:pic>
        <p:nvPicPr>
          <p:cNvPr id="13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Игра «Путешествие в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мир народных </a:t>
            </a:r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промыслов и ремесел» 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58" t="18977" r="34724" b="13630"/>
          <a:stretch/>
        </p:blipFill>
        <p:spPr bwMode="auto">
          <a:xfrm>
            <a:off x="103550" y="908720"/>
            <a:ext cx="4324433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95" t="21143" r="34185" b="12930"/>
          <a:stretch/>
        </p:blipFill>
        <p:spPr bwMode="auto">
          <a:xfrm>
            <a:off x="4545089" y="908720"/>
            <a:ext cx="4419399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17066" r="32257" b="6170"/>
          <a:stretch/>
        </p:blipFill>
        <p:spPr bwMode="auto">
          <a:xfrm>
            <a:off x="199623" y="1171998"/>
            <a:ext cx="4243225" cy="506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-1" y="0"/>
            <a:ext cx="9144001" cy="76470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85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175"/>
            <a:r>
              <a:rPr lang="ru-RU" sz="2000" b="1" cap="all" dirty="0">
                <a:latin typeface="Cambria" pitchFamily="18" charset="0"/>
                <a:ea typeface="Cambria" pitchFamily="18" charset="0"/>
                <a:cs typeface="Tahoma" pitchFamily="34" charset="0"/>
              </a:rPr>
              <a:t>ИНТЕРАКТИВНЫЙ ТРЕНАЖЕР «СТРОЕНИЕ </a:t>
            </a:r>
            <a:r>
              <a:rPr lang="ru-RU" sz="2000" b="1" cap="all" dirty="0" smtClean="0">
                <a:latin typeface="Cambria" pitchFamily="18" charset="0"/>
                <a:ea typeface="Cambria" pitchFamily="18" charset="0"/>
                <a:cs typeface="Tahoma" pitchFamily="34" charset="0"/>
              </a:rPr>
              <a:t>СОЛНЦА»</a:t>
            </a:r>
            <a:endParaRPr lang="ru-RU" sz="2000" b="1" cap="all" dirty="0"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pic>
        <p:nvPicPr>
          <p:cNvPr id="16" name="Picture 2" descr="C:\Виктория\ЛОГОТИПЫ ДДЮТ\логотип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" y="545"/>
            <a:ext cx="764159" cy="7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43608" y="4581128"/>
            <a:ext cx="2520280" cy="339493"/>
          </a:xfrm>
          <a:prstGeom prst="roundRect">
            <a:avLst>
              <a:gd name="adj" fmla="val 106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РАЗРАБОТКА</a:t>
            </a:r>
          </a:p>
          <a:p>
            <a:pPr algn="ctr"/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СТРЕЛЬНИКОВОЙ ВИКТОРИИ ВИКТОРОВНЫ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0" t="15741" r="31430" b="5319"/>
          <a:stretch/>
        </p:blipFill>
        <p:spPr bwMode="auto">
          <a:xfrm>
            <a:off x="4640038" y="1177042"/>
            <a:ext cx="4284898" cy="506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7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424</Words>
  <Application>Microsoft Office PowerPoint</Application>
  <PresentationFormat>Экран (4:3)</PresentationFormat>
  <Paragraphs>79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SMART</dc:creator>
  <cp:lastModifiedBy>SMART</cp:lastModifiedBy>
  <cp:revision>294</cp:revision>
  <dcterms:created xsi:type="dcterms:W3CDTF">2023-10-23T10:57:40Z</dcterms:created>
  <dcterms:modified xsi:type="dcterms:W3CDTF">2023-11-07T10:45:48Z</dcterms:modified>
</cp:coreProperties>
</file>